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618" r:id="rId2"/>
    <p:sldId id="608" r:id="rId3"/>
    <p:sldId id="647" r:id="rId4"/>
    <p:sldId id="645" r:id="rId5"/>
    <p:sldId id="650" r:id="rId6"/>
    <p:sldId id="640" r:id="rId7"/>
    <p:sldId id="610" r:id="rId8"/>
    <p:sldId id="642" r:id="rId9"/>
    <p:sldId id="624" r:id="rId10"/>
    <p:sldId id="646" r:id="rId11"/>
    <p:sldId id="613" r:id="rId12"/>
    <p:sldId id="649" r:id="rId13"/>
    <p:sldId id="651" r:id="rId14"/>
    <p:sldId id="644" r:id="rId15"/>
    <p:sldId id="607" r:id="rId16"/>
    <p:sldId id="632" r:id="rId17"/>
  </p:sldIdLst>
  <p:sldSz cx="9144000" cy="6858000" type="screen4x3"/>
  <p:notesSz cx="6797675" cy="9872663"/>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an Moews" initials="M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E39B2"/>
    <a:srgbClr val="3366FF"/>
    <a:srgbClr val="FFDA3E"/>
    <a:srgbClr val="0B3052"/>
    <a:srgbClr val="71C8FF"/>
    <a:srgbClr val="FFDE2B"/>
    <a:srgbClr val="FFE229"/>
    <a:srgbClr val="FFDD42"/>
    <a:srgbClr val="077415"/>
    <a:srgbClr val="066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0" autoAdjust="0"/>
    <p:restoredTop sz="78958" autoAdjust="0"/>
  </p:normalViewPr>
  <p:slideViewPr>
    <p:cSldViewPr snapToGrid="0" snapToObjects="1">
      <p:cViewPr varScale="1">
        <p:scale>
          <a:sx n="42" d="100"/>
          <a:sy n="42" d="100"/>
        </p:scale>
        <p:origin x="1200"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418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482" y="0"/>
            <a:ext cx="2946575" cy="49418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D6798A5-6B4A-DE43-B67B-EF2E8FD04E6F}" type="datetime1">
              <a:rPr lang="en-US" smtClean="0"/>
              <a:t>11/22/2016</a:t>
            </a:fld>
            <a:endParaRPr lang="en-US" dirty="0"/>
          </a:p>
        </p:txBody>
      </p:sp>
      <p:sp>
        <p:nvSpPr>
          <p:cNvPr id="4" name="Footer Placeholder 3"/>
          <p:cNvSpPr>
            <a:spLocks noGrp="1"/>
          </p:cNvSpPr>
          <p:nvPr>
            <p:ph type="ftr" sz="quarter" idx="2"/>
          </p:nvPr>
        </p:nvSpPr>
        <p:spPr>
          <a:xfrm>
            <a:off x="0" y="9376899"/>
            <a:ext cx="2946576" cy="49418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482" y="9376899"/>
            <a:ext cx="2946575" cy="49418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8CB9F69-F56A-4FE1-BD31-29EC25C36AEE}" type="slidenum">
              <a:rPr lang="en-US" altLang="en-US"/>
              <a:pPr>
                <a:defRPr/>
              </a:pPr>
              <a:t>‹#›</a:t>
            </a:fld>
            <a:endParaRPr lang="en-US" altLang="en-US"/>
          </a:p>
        </p:txBody>
      </p:sp>
    </p:spTree>
    <p:extLst>
      <p:ext uri="{BB962C8B-B14F-4D97-AF65-F5344CB8AC3E}">
        <p14:creationId xmlns:p14="http://schemas.microsoft.com/office/powerpoint/2010/main" val="38455211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418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482" y="0"/>
            <a:ext cx="2946575" cy="49418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E4CAE27-D774-034B-AEB1-19416957F1BF}" type="datetime1">
              <a:rPr lang="en-US" smtClean="0"/>
              <a:t>11/22/2016</a:t>
            </a:fld>
            <a:endParaRPr lang="en-US"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606" y="4689239"/>
            <a:ext cx="5438464" cy="444293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6899"/>
            <a:ext cx="2946576" cy="49418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482" y="9376899"/>
            <a:ext cx="2946575" cy="49418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D44B3A3-FC8A-4738-B12B-0734272F665D}" type="slidenum">
              <a:rPr lang="en-US" altLang="en-US"/>
              <a:pPr>
                <a:defRPr/>
              </a:pPr>
              <a:t>‹#›</a:t>
            </a:fld>
            <a:endParaRPr lang="en-US" altLang="en-US"/>
          </a:p>
        </p:txBody>
      </p:sp>
    </p:spTree>
    <p:extLst>
      <p:ext uri="{BB962C8B-B14F-4D97-AF65-F5344CB8AC3E}">
        <p14:creationId xmlns:p14="http://schemas.microsoft.com/office/powerpoint/2010/main" val="2479493234"/>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717550"/>
            <a:ext cx="4770438" cy="35782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7015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Seven principles that</a:t>
            </a:r>
            <a:r>
              <a:rPr lang="en-AU" altLang="en-US" baseline="0" dirty="0" smtClean="0"/>
              <a:t> distinguish EA from existing/conventional fisheries management;</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Good governance:  </a:t>
            </a:r>
            <a:r>
              <a:rPr lang="en-AU" altLang="en-US" b="0" u="none" baseline="0" dirty="0" smtClean="0"/>
              <a:t>designing rules and regulations and ensuring compliance with these through </a:t>
            </a:r>
            <a:r>
              <a:rPr lang="en-AU" altLang="en-US" u="none" baseline="0" dirty="0" smtClean="0"/>
              <a:t>improved transparency and accountability;</a:t>
            </a:r>
            <a:endParaRPr lang="en-AU" altLang="en-US" u="none" dirty="0" smtClean="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Appropriate scale: </a:t>
            </a:r>
            <a:r>
              <a:rPr lang="en-AU" altLang="en-US" b="0" u="none" baseline="0" dirty="0" smtClean="0"/>
              <a:t>management </a:t>
            </a:r>
            <a:r>
              <a:rPr lang="en-AU" altLang="en-US" u="none" baseline="0" dirty="0" smtClean="0"/>
              <a:t>takes into account spatial and temporal scales and delivers at the appropriate scale for the issue: political, geographic, multi-sectoral;</a:t>
            </a:r>
          </a:p>
          <a:p>
            <a:pPr marL="228600" indent="-228600">
              <a:buAutoNum type="arabicPeriod"/>
            </a:pPr>
            <a:r>
              <a:rPr lang="en-AU" altLang="en-US" b="1" u="none" baseline="0" dirty="0" smtClean="0"/>
              <a:t>Increased participation: </a:t>
            </a:r>
            <a:r>
              <a:rPr lang="en-AU" altLang="en-US" u="none" baseline="0" dirty="0" smtClean="0"/>
              <a:t>Stakeholders need to work together in management planning and implementation (co-management);</a:t>
            </a:r>
          </a:p>
          <a:p>
            <a:pPr marL="228600" indent="-228600">
              <a:buAutoNum type="arabicPeriod"/>
            </a:pPr>
            <a:r>
              <a:rPr lang="en-AU" altLang="en-US" b="1" u="none" baseline="0" dirty="0" smtClean="0"/>
              <a:t>Multiple objectives: </a:t>
            </a:r>
            <a:r>
              <a:rPr lang="en-AU" altLang="en-US" u="none" baseline="0" dirty="0" smtClean="0"/>
              <a:t>Takes account of the different objectives of different stakeholders and considers trade-offs;</a:t>
            </a:r>
          </a:p>
          <a:p>
            <a:pPr marL="228600" indent="-228600">
              <a:buAutoNum type="arabicPeriod"/>
            </a:pPr>
            <a:r>
              <a:rPr lang="en-AU" altLang="en-US" b="1" u="none" baseline="0" dirty="0" smtClean="0"/>
              <a:t>Cooperation and coordination: </a:t>
            </a:r>
            <a:r>
              <a:rPr lang="en-AU" altLang="en-US" b="0" u="none" baseline="0" dirty="0" smtClean="0"/>
              <a:t>Needed horizontally across sectors </a:t>
            </a:r>
            <a:r>
              <a:rPr lang="en-AU" altLang="en-US" u="none" baseline="0" dirty="0" smtClean="0"/>
              <a:t>and agencies and vertically across levels of government;</a:t>
            </a:r>
          </a:p>
          <a:p>
            <a:pPr marL="228600" indent="-228600">
              <a:buAutoNum type="arabicPeriod"/>
            </a:pPr>
            <a:r>
              <a:rPr lang="en-AU" altLang="en-US" b="1" u="none" baseline="0" dirty="0" smtClean="0"/>
              <a:t>Adaptive management:</a:t>
            </a:r>
            <a:r>
              <a:rPr lang="en-AU" altLang="en-US" u="none" baseline="0" dirty="0" smtClean="0"/>
              <a:t> Learn through controlled trial and error; and </a:t>
            </a:r>
          </a:p>
          <a:p>
            <a:pPr marL="228600" indent="-228600">
              <a:buAutoNum type="arabicPeriod"/>
            </a:pPr>
            <a:r>
              <a:rPr lang="en-AU" altLang="en-US" b="1" u="none" baseline="0" dirty="0" smtClean="0"/>
              <a:t>Precautionary approach: </a:t>
            </a:r>
            <a:r>
              <a:rPr lang="en-AU" altLang="en-US" b="0" u="none" baseline="0" dirty="0" smtClean="0"/>
              <a:t>Don’t delay action because of a lack of information and be risk averse when there is uncertainty</a:t>
            </a:r>
          </a:p>
          <a:p>
            <a:pPr marL="228600" indent="-228600">
              <a:buAutoNum type="arabicPeriod"/>
            </a:pPr>
            <a:endParaRPr lang="en-AU" altLang="en-US" u="none" baseline="0" dirty="0" smtClean="0"/>
          </a:p>
        </p:txBody>
      </p:sp>
    </p:spTree>
    <p:extLst>
      <p:ext uri="{BB962C8B-B14F-4D97-AF65-F5344CB8AC3E}">
        <p14:creationId xmlns:p14="http://schemas.microsoft.com/office/powerpoint/2010/main" val="6380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t>The EAFM cycle is based on the generic management cycle of PLAN – DO – CHECK &amp; IMPROVE.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smtClean="0"/>
          </a:p>
          <a:p>
            <a:pPr defTabSz="914400" eaLnBrk="1" hangingPunct="1">
              <a:spcBef>
                <a:spcPct val="0"/>
              </a:spcBef>
            </a:pPr>
            <a:r>
              <a:rPr lang="en-US" altLang="en-US" dirty="0" smtClean="0"/>
              <a:t>There are  three</a:t>
            </a:r>
            <a:r>
              <a:rPr lang="en-US" altLang="en-US" baseline="0" dirty="0" smtClean="0"/>
              <a:t> PLANING steps, one  DOING step and one CHECKING &amp; IMPROVING step – a total of 5 steps.</a:t>
            </a:r>
          </a:p>
          <a:p>
            <a:pPr defTabSz="914400" eaLnBrk="1" hangingPunct="1">
              <a:spcBef>
                <a:spcPct val="0"/>
              </a:spcBef>
            </a:pPr>
            <a:endParaRPr lang="en-US" altLang="en-US" baseline="0" dirty="0" smtClean="0"/>
          </a:p>
          <a:p>
            <a:pPr defTabSz="914400" eaLnBrk="1" hangingPunct="1">
              <a:spcBef>
                <a:spcPct val="0"/>
              </a:spcBef>
            </a:pPr>
            <a:r>
              <a:rPr lang="en-US" altLang="en-US" baseline="0" dirty="0" smtClean="0"/>
              <a:t>For the first time, the </a:t>
            </a:r>
            <a:r>
              <a:rPr lang="en-US" altLang="en-US" baseline="0" dirty="0" err="1" smtClean="0"/>
              <a:t>start up</a:t>
            </a:r>
            <a:r>
              <a:rPr lang="en-US" altLang="en-US" baseline="0" dirty="0" smtClean="0"/>
              <a:t> process is very important during which time an EAFM Team is formed and stakeholders identified,</a:t>
            </a:r>
          </a:p>
          <a:p>
            <a:pPr defTabSz="914400" eaLnBrk="1" hangingPunct="1">
              <a:spcBef>
                <a:spcPct val="0"/>
              </a:spcBef>
            </a:pPr>
            <a:endParaRPr lang="en-US" altLang="en-US" baseline="0" dirty="0" smtClean="0"/>
          </a:p>
          <a:p>
            <a:pPr defTabSz="914400" eaLnBrk="1" hangingPunct="1">
              <a:spcBef>
                <a:spcPct val="0"/>
              </a:spcBef>
            </a:pPr>
            <a:r>
              <a:rPr lang="en-US" altLang="en-US" baseline="0" dirty="0" smtClean="0"/>
              <a:t>An important output of the process is an EAFM Plan.</a:t>
            </a:r>
            <a:endParaRPr lang="en-US" altLang="en-US" dirty="0" smtClean="0"/>
          </a:p>
        </p:txBody>
      </p:sp>
    </p:spTree>
    <p:extLst>
      <p:ext uri="{BB962C8B-B14F-4D97-AF65-F5344CB8AC3E}">
        <p14:creationId xmlns:p14="http://schemas.microsoft.com/office/powerpoint/2010/main" val="58643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57238" y="830263"/>
            <a:ext cx="5522912" cy="4141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u="none" dirty="0" smtClean="0"/>
              <a:t>EAFM encourages good planning, and implementing actions linked logically to these plans and higher</a:t>
            </a:r>
            <a:r>
              <a:rPr lang="en-GB" altLang="en-US" u="none" baseline="0" dirty="0" smtClean="0"/>
              <a:t> level policies/legislation</a:t>
            </a:r>
            <a:r>
              <a:rPr lang="en-GB" altLang="en-US" u="none" dirty="0" smtClean="0"/>
              <a:t>. It emphasises that having an EAFM plan will help link the high-level</a:t>
            </a:r>
            <a:r>
              <a:rPr lang="en-GB" altLang="en-US" u="none" baseline="0" dirty="0" smtClean="0"/>
              <a:t> policy objectives, often derived from International Conventions, Treaties, and similar instruments, as well as national legislation and policies that already exist in most countries with actual management actions on the ground that will implement those policies.</a:t>
            </a:r>
          </a:p>
          <a:p>
            <a:pPr eaLnBrk="1" hangingPunct="1">
              <a:spcBef>
                <a:spcPct val="0"/>
              </a:spcBef>
            </a:pPr>
            <a:endParaRPr lang="en-GB" altLang="en-US" u="none" baseline="0" dirty="0" smtClean="0"/>
          </a:p>
          <a:p>
            <a:pPr eaLnBrk="1" hangingPunct="1">
              <a:spcBef>
                <a:spcPct val="0"/>
              </a:spcBef>
            </a:pPr>
            <a:r>
              <a:rPr lang="en-GB" altLang="en-US" u="none" baseline="0" dirty="0" smtClean="0"/>
              <a:t>Legislation and policies say what needs to be achieved. Plans (linked to rules and regulations) say how they will be achieved.</a:t>
            </a:r>
          </a:p>
          <a:p>
            <a:pPr eaLnBrk="1" hangingPunct="1">
              <a:spcBef>
                <a:spcPct val="0"/>
              </a:spcBef>
            </a:pPr>
            <a:endParaRPr lang="en-GB" altLang="en-US" u="none" baseline="0" dirty="0" smtClean="0"/>
          </a:p>
          <a:p>
            <a:pPr eaLnBrk="1" hangingPunct="1">
              <a:spcBef>
                <a:spcPct val="0"/>
              </a:spcBef>
            </a:pPr>
            <a:r>
              <a:rPr lang="en-GB" altLang="en-US" u="none" baseline="0" dirty="0" smtClean="0"/>
              <a:t>One example is given – one fisheries </a:t>
            </a:r>
          </a:p>
          <a:p>
            <a:pPr eaLnBrk="1" hangingPunct="1">
              <a:spcBef>
                <a:spcPct val="0"/>
              </a:spcBef>
            </a:pPr>
            <a:r>
              <a:rPr lang="en-GB" altLang="en-US" u="none" baseline="0" dirty="0" smtClean="0"/>
              <a:t>Fisheries legislation (e.g. Fisheries Act ) and policies (e.g. 5-year National social and economic development plan) will often have an aim of “Sustainably management fisheries”. However, unless supported by practical plans that sets out management actions these aim will never be achieved. The plan specifies the need to limit the fishing effort in the trawl fishery and the management action of controlling the number of boats and fishing gear</a:t>
            </a:r>
          </a:p>
          <a:p>
            <a:pPr marL="228600" indent="-228600" eaLnBrk="1" hangingPunct="1">
              <a:spcBef>
                <a:spcPct val="0"/>
              </a:spcBef>
              <a:buAutoNum type="arabicPeriod"/>
            </a:pPr>
            <a:endParaRPr lang="en-GB" altLang="en-US" u="none" baseline="0" dirty="0" smtClean="0"/>
          </a:p>
          <a:p>
            <a:pPr marL="0" indent="0" eaLnBrk="1" hangingPunct="1">
              <a:spcBef>
                <a:spcPct val="0"/>
              </a:spcBef>
              <a:buNone/>
            </a:pPr>
            <a:r>
              <a:rPr lang="en-GB" altLang="en-US" u="none" baseline="0" dirty="0" smtClean="0"/>
              <a:t>Another ecological example:</a:t>
            </a:r>
          </a:p>
          <a:p>
            <a:pPr marL="0" indent="0" eaLnBrk="1" hangingPunct="1">
              <a:spcBef>
                <a:spcPct val="0"/>
              </a:spcBef>
              <a:buNone/>
            </a:pPr>
            <a:r>
              <a:rPr lang="en-GB" altLang="en-US" u="none" baseline="0" dirty="0" smtClean="0"/>
              <a:t>Environmental legislation (e.g. Environment Protection Act) and policies (e.g. Marine conservation policy) often state have an aim of a “Healthy Environment”. To achieve this aim in a fisheries context, a plan is required that specifies the need to protect the fish habitat and a management action of closing a selected area through a marine protected area (MPA)</a:t>
            </a:r>
          </a:p>
        </p:txBody>
      </p:sp>
    </p:spTree>
    <p:extLst>
      <p:ext uri="{BB962C8B-B14F-4D97-AF65-F5344CB8AC3E}">
        <p14:creationId xmlns:p14="http://schemas.microsoft.com/office/powerpoint/2010/main" val="239196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EAFM complements other approaches that you may know:</a:t>
            </a:r>
          </a:p>
          <a:p>
            <a:endParaRPr lang="en-GB" dirty="0" smtClean="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ea typeface="ＭＳ Ｐゴシック" pitchFamily="34" charset="-128"/>
              </a:rPr>
              <a:t>The all-encompassing circle is </a:t>
            </a:r>
            <a:r>
              <a:rPr lang="en-AU" dirty="0" smtClean="0">
                <a:latin typeface="Calibri" pitchFamily="34" charset="0"/>
                <a:ea typeface="ＭＳ Ｐゴシック" pitchFamily="34" charset="-128"/>
              </a:rPr>
              <a:t>EA/EBM. Within this we have:</a:t>
            </a:r>
            <a:endParaRPr lang="en-GB" dirty="0" smtClean="0">
              <a:ea typeface="ＭＳ Ｐゴシック" pitchFamily="34" charset="-128"/>
            </a:endParaRPr>
          </a:p>
          <a:p>
            <a:pPr marL="171450" indent="-171450">
              <a:buFont typeface="Arial" panose="020B0604020202020204" pitchFamily="34" charset="0"/>
              <a:buChar char="•"/>
            </a:pPr>
            <a:r>
              <a:rPr lang="en-US" dirty="0" smtClean="0">
                <a:latin typeface="Calibri" pitchFamily="34" charset="0"/>
                <a:ea typeface="ＭＳ Ｐゴシック" pitchFamily="34" charset="-128"/>
              </a:rPr>
              <a:t>co-management</a:t>
            </a:r>
          </a:p>
          <a:p>
            <a:pPr marL="171450" indent="-171450">
              <a:buFont typeface="Arial" panose="020B0604020202020204" pitchFamily="34" charset="0"/>
              <a:buChar char="•"/>
            </a:pPr>
            <a:r>
              <a:rPr lang="en-US" dirty="0" smtClean="0">
                <a:latin typeface="Calibri" pitchFamily="34" charset="0"/>
                <a:ea typeface="ＭＳ Ｐゴシック" pitchFamily="34" charset="-128"/>
              </a:rPr>
              <a:t>integrated coastal zone management (ICM or ICZM), </a:t>
            </a:r>
          </a:p>
          <a:p>
            <a:pPr marL="171450" indent="-171450">
              <a:buFont typeface="Arial" panose="020B0604020202020204" pitchFamily="34" charset="0"/>
              <a:buChar char="•"/>
            </a:pPr>
            <a:r>
              <a:rPr lang="en-US" dirty="0" smtClean="0">
                <a:latin typeface="Calibri" pitchFamily="34" charset="0"/>
                <a:ea typeface="ＭＳ Ｐゴシック" pitchFamily="34" charset="-128"/>
              </a:rPr>
              <a:t>Marine</a:t>
            </a:r>
            <a:r>
              <a:rPr lang="en-US" baseline="0" dirty="0" smtClean="0">
                <a:latin typeface="Calibri" pitchFamily="34" charset="0"/>
                <a:ea typeface="ＭＳ Ｐゴシック" pitchFamily="34" charset="-128"/>
              </a:rPr>
              <a:t> spatial planning </a:t>
            </a:r>
            <a:r>
              <a:rPr lang="en-US" dirty="0" smtClean="0">
                <a:latin typeface="Calibri" pitchFamily="34" charset="0"/>
                <a:ea typeface="ＭＳ Ｐゴシック" pitchFamily="34" charset="-128"/>
              </a:rPr>
              <a:t>(MPS), and </a:t>
            </a:r>
          </a:p>
          <a:p>
            <a:pPr marL="171450" indent="-171450">
              <a:buFont typeface="Arial" panose="020B0604020202020204" pitchFamily="34" charset="0"/>
              <a:buChar char="•"/>
            </a:pPr>
            <a:r>
              <a:rPr lang="en-US" dirty="0" smtClean="0">
                <a:latin typeface="Calibri" pitchFamily="34" charset="0"/>
                <a:ea typeface="ＭＳ Ｐゴシック" pitchFamily="34" charset="-128"/>
              </a:rPr>
              <a:t>Conventional fisheries management.</a:t>
            </a:r>
          </a:p>
          <a:p>
            <a:pPr marL="171450" indent="-171450">
              <a:buFont typeface="Arial" panose="020B0604020202020204" pitchFamily="34" charset="0"/>
              <a:buChar char="•"/>
            </a:pPr>
            <a:endParaRPr lang="en-US" dirty="0" smtClean="0">
              <a:latin typeface="Calibri" pitchFamily="34" charset="0"/>
              <a:ea typeface="ＭＳ Ｐゴシック" pitchFamily="34" charset="-128"/>
            </a:endParaRPr>
          </a:p>
          <a:p>
            <a:r>
              <a:rPr lang="en-US" sz="1200" kern="1200" dirty="0" smtClean="0">
                <a:solidFill>
                  <a:schemeClr val="tx1"/>
                </a:solidFill>
                <a:effectLst/>
                <a:latin typeface="+mn-lt"/>
                <a:ea typeface="+mn-ea"/>
                <a:cs typeface="+mn-cs"/>
              </a:rPr>
              <a:t>EAFM incorporates all of conventional fisheries management and overlaps with co-management, ICZM and MSP.  For EAFM, MSP (and</a:t>
            </a:r>
            <a:r>
              <a:rPr lang="en-US" sz="1200" kern="1200" baseline="0" dirty="0" smtClean="0">
                <a:solidFill>
                  <a:schemeClr val="tx1"/>
                </a:solidFill>
                <a:effectLst/>
                <a:latin typeface="+mn-lt"/>
                <a:ea typeface="+mn-ea"/>
                <a:cs typeface="+mn-cs"/>
              </a:rPr>
              <a:t> MPAs) can be thought of as a management tool.</a:t>
            </a:r>
            <a:endParaRPr lang="en-A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smtClean="0">
                <a:solidFill>
                  <a:schemeClr val="tx1"/>
                </a:solidFill>
                <a:effectLst/>
                <a:latin typeface="+mn-lt"/>
                <a:ea typeface="+mn-ea"/>
                <a:cs typeface="+mn-cs"/>
              </a:rPr>
              <a:t>Let </a:t>
            </a:r>
            <a:r>
              <a:rPr lang="en-GB" sz="1200" i="1" kern="1200" dirty="0" smtClean="0">
                <a:solidFill>
                  <a:schemeClr val="tx1"/>
                </a:solidFill>
                <a:effectLst/>
                <a:latin typeface="+mn-lt"/>
                <a:ea typeface="+mn-ea"/>
                <a:cs typeface="+mn-cs"/>
              </a:rPr>
              <a:t>participants explain why they think that circles should be moved to reflect the situation in their particular country.</a:t>
            </a:r>
          </a:p>
          <a:p>
            <a:endParaRPr lang="en-GB" i="1" dirty="0" smtClean="0"/>
          </a:p>
          <a:p>
            <a:endParaRPr lang="en-GB"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5E99A071-023D-DF45-BB71-443F530699A9}" type="slidenum">
              <a:rPr lang="en-US" smtClean="0"/>
              <a:pPr/>
              <a:t>13</a:t>
            </a:fld>
            <a:endParaRPr lang="en-US" dirty="0"/>
          </a:p>
        </p:txBody>
      </p:sp>
    </p:spTree>
    <p:extLst>
      <p:ext uri="{BB962C8B-B14F-4D97-AF65-F5344CB8AC3E}">
        <p14:creationId xmlns:p14="http://schemas.microsoft.com/office/powerpoint/2010/main" val="59008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1" kern="1200" dirty="0" smtClean="0">
                <a:solidFill>
                  <a:schemeClr val="tx1"/>
                </a:solidFill>
                <a:effectLst/>
                <a:latin typeface="+mn-lt"/>
                <a:ea typeface="+mn-ea"/>
                <a:cs typeface="+mn-cs"/>
              </a:rPr>
              <a:t>IN SUMMARY</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is a framework to help you bring different management strategies/approaches together in a clear, logical and structured approach with relevance to fisheries (e.g. co-management, coastal zone management, MPAs etc)</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provides a better planning and management framework and focuses on the REAL issues and what is causing them across the ecological, social and economic dimensions of sustainable development</a:t>
            </a:r>
            <a:endParaRPr lang="en-AU" sz="1200" kern="1200" dirty="0" smtClean="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EAFM will help to reduce conflict, resulting in fewer protests and greater support from your people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will improve the ability of your staff to manage natural resources</a:t>
            </a:r>
          </a:p>
          <a:p>
            <a:pPr lvl="0"/>
            <a:r>
              <a:rPr lang="en-US" sz="1200" kern="1200" dirty="0" smtClean="0">
                <a:solidFill>
                  <a:schemeClr val="tx1"/>
                </a:solidFill>
                <a:effectLst/>
                <a:latin typeface="+mn-lt"/>
                <a:ea typeface="+mn-ea"/>
                <a:cs typeface="+mn-cs"/>
              </a:rPr>
              <a:t>EAFM can help you get  more funding by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having well-designed plans that will influence your national budget allocation and donor funding support;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sharing finances and resources with other partners;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providing support for reallocation of funds for more effective/efficient use</a:t>
            </a: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Other selling points</a:t>
            </a:r>
            <a:r>
              <a:rPr lang="en-AU" sz="1200" kern="1200" baseline="0" dirty="0" smtClean="0">
                <a:solidFill>
                  <a:schemeClr val="tx1"/>
                </a:solidFill>
                <a:effectLst/>
                <a:latin typeface="+mn-lt"/>
                <a:ea typeface="+mn-ea"/>
                <a:cs typeface="+mn-cs"/>
              </a:rPr>
              <a:t> (depending on the audience) are: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helps stakeholders increase their sense of stewardship of the resources that they are dependent on and they are more likely to comply with management rules and regulations</a:t>
            </a:r>
          </a:p>
          <a:p>
            <a:pPr lvl="0"/>
            <a:r>
              <a:rPr lang="en-US" sz="1200" kern="1200" dirty="0" smtClean="0">
                <a:solidFill>
                  <a:schemeClr val="tx1"/>
                </a:solidFill>
                <a:effectLst/>
                <a:latin typeface="+mn-lt"/>
                <a:ea typeface="+mn-ea"/>
                <a:cs typeface="+mn-cs"/>
              </a:rPr>
              <a:t>EAFM strengthens co-management and can</a:t>
            </a:r>
            <a:r>
              <a:rPr lang="en-US" sz="1200" kern="1200" baseline="0" dirty="0" smtClean="0">
                <a:solidFill>
                  <a:schemeClr val="tx1"/>
                </a:solidFill>
                <a:effectLst/>
                <a:latin typeface="+mn-lt"/>
                <a:ea typeface="+mn-ea"/>
                <a:cs typeface="+mn-cs"/>
              </a:rPr>
              <a:t> help coordinate staff and resources of different agencies</a:t>
            </a:r>
            <a:endParaRPr lang="en-US" sz="1200" kern="1200" dirty="0" smtClean="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EAFM will result in better management of the resources in your country that will increase demand for your fish and secure a  larger market share</a:t>
            </a:r>
          </a:p>
          <a:p>
            <a:pPr lvl="0"/>
            <a:r>
              <a:rPr lang="en-US" sz="1200" kern="1200" dirty="0" smtClean="0">
                <a:solidFill>
                  <a:schemeClr val="tx1"/>
                </a:solidFill>
                <a:effectLst/>
                <a:latin typeface="+mn-lt"/>
                <a:ea typeface="+mn-ea"/>
                <a:cs typeface="+mn-cs"/>
              </a:rPr>
              <a:t>EAFM is adaptable and can be applied to other systems such as inland fisheries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helps to improve your image as a leader and establish a legacy for introducing a fully integrated approach to fishery governance;</a:t>
            </a:r>
            <a:endParaRPr lang="en-AU" sz="1200" kern="1200" dirty="0" smtClean="0">
              <a:solidFill>
                <a:schemeClr val="tx1"/>
              </a:solidFill>
              <a:effectLst/>
              <a:latin typeface="+mn-lt"/>
              <a:ea typeface="+mn-ea"/>
              <a:cs typeface="+mn-cs"/>
            </a:endParaRPr>
          </a:p>
          <a:p>
            <a:endParaRPr lang="en-AU" altLang="en-US" dirty="0" smtClean="0"/>
          </a:p>
        </p:txBody>
      </p:sp>
    </p:spTree>
    <p:extLst>
      <p:ext uri="{BB962C8B-B14F-4D97-AF65-F5344CB8AC3E}">
        <p14:creationId xmlns:p14="http://schemas.microsoft.com/office/powerpoint/2010/main" val="18639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Tree>
    <p:extLst>
      <p:ext uri="{BB962C8B-B14F-4D97-AF65-F5344CB8AC3E}">
        <p14:creationId xmlns:p14="http://schemas.microsoft.com/office/powerpoint/2010/main" val="348850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The E-EAFM course is a week</a:t>
            </a:r>
            <a:r>
              <a:rPr lang="en-AU" altLang="en-US" baseline="0" dirty="0" smtClean="0"/>
              <a:t>-long comprehensive, hands on course to help staff involved in fisheries and environmental management implement EAFM and manage fisheries more sustainably.</a:t>
            </a:r>
          </a:p>
          <a:p>
            <a:pPr eaLnBrk="1" hangingPunct="1">
              <a:spcBef>
                <a:spcPct val="0"/>
              </a:spcBef>
            </a:pPr>
            <a:endParaRPr lang="en-AU" altLang="en-US" baseline="0" dirty="0" smtClean="0"/>
          </a:p>
          <a:p>
            <a:pPr eaLnBrk="1" hangingPunct="1">
              <a:spcBef>
                <a:spcPct val="0"/>
              </a:spcBef>
            </a:pPr>
            <a:r>
              <a:rPr lang="en-AU" altLang="en-US" baseline="0" dirty="0" smtClean="0"/>
              <a:t>The LEAD “tool box” has useful tools ranging from a 1 minute script, brochures and short videos to a 1-day High Level Consultation that will help raise awareness and gain support of </a:t>
            </a:r>
            <a:r>
              <a:rPr lang="en-AU" altLang="en-US" baseline="0" smtClean="0"/>
              <a:t>other leaders</a:t>
            </a:r>
            <a:endParaRPr lang="en-AU" altLang="en-US" baseline="0" dirty="0" smtClean="0"/>
          </a:p>
          <a:p>
            <a:pPr eaLnBrk="1" hangingPunct="1">
              <a:spcBef>
                <a:spcPct val="0"/>
              </a:spcBef>
            </a:pPr>
            <a:endParaRPr lang="en-AU" altLang="en-US" baseline="0" dirty="0" smtClean="0"/>
          </a:p>
          <a:p>
            <a:pPr eaLnBrk="1" hangingPunct="1">
              <a:spcBef>
                <a:spcPct val="0"/>
              </a:spcBef>
            </a:pPr>
            <a:r>
              <a:rPr lang="en-AU" altLang="en-US" baseline="0" dirty="0" smtClean="0"/>
              <a:t>Throughout various regions of the World, especially in Southeast and South Asia there are a large number of trainers qualified to assist in E-EAFM and LEAD and a number of training institutions have been established.</a:t>
            </a:r>
          </a:p>
          <a:p>
            <a:pPr eaLnBrk="1" hangingPunct="1">
              <a:spcBef>
                <a:spcPct val="0"/>
              </a:spcBef>
            </a:pPr>
            <a:endParaRPr lang="en-AU" altLang="en-US" baseline="0" dirty="0" smtClean="0"/>
          </a:p>
          <a:p>
            <a:pPr eaLnBrk="1" hangingPunct="1">
              <a:spcBef>
                <a:spcPct val="0"/>
              </a:spcBef>
            </a:pPr>
            <a:r>
              <a:rPr lang="en-AU" altLang="en-US" baseline="0" dirty="0" smtClean="0"/>
              <a:t>		Find out more from EAFMLEARN.ORG</a:t>
            </a:r>
            <a:endParaRPr lang="en-AU" altLang="en-US" dirty="0" smtClean="0"/>
          </a:p>
        </p:txBody>
      </p:sp>
    </p:spTree>
    <p:extLst>
      <p:ext uri="{BB962C8B-B14F-4D97-AF65-F5344CB8AC3E}">
        <p14:creationId xmlns:p14="http://schemas.microsoft.com/office/powerpoint/2010/main" val="348850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The vision.</a:t>
            </a:r>
          </a:p>
          <a:p>
            <a:pPr eaLnBrk="1" hangingPunct="1">
              <a:spcBef>
                <a:spcPct val="0"/>
              </a:spcBef>
            </a:pPr>
            <a:r>
              <a:rPr lang="en-AU" altLang="en-US" u="none" dirty="0" smtClean="0"/>
              <a:t>These are examples of Key words and phrases  that can be used to develop a vision statement. Based</a:t>
            </a:r>
            <a:r>
              <a:rPr lang="en-AU" altLang="en-US" u="none" baseline="0" dirty="0" smtClean="0"/>
              <a:t> on these key words a vision statement could be:</a:t>
            </a:r>
          </a:p>
          <a:p>
            <a:pPr eaLnBrk="1" hangingPunct="1">
              <a:spcBef>
                <a:spcPct val="0"/>
              </a:spcBef>
            </a:pPr>
            <a:endParaRPr lang="en-AU" altLang="en-US" u="none" baseline="0"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AU" sz="1200" i="1" kern="1200" dirty="0" smtClean="0">
                <a:solidFill>
                  <a:schemeClr val="tx1"/>
                </a:solidFill>
                <a:effectLst/>
                <a:latin typeface="+mn-lt"/>
                <a:ea typeface="+mn-ea"/>
                <a:cs typeface="+mn-cs"/>
              </a:rPr>
              <a:t>“A well-governed fishery sector that promotes a healthy ecosystem and sustainable use of the marine resources for the benefit of the key stakeholders.</a:t>
            </a:r>
            <a:r>
              <a:rPr lang="en-AU" sz="1200" i="1" kern="1200" baseline="0" dirty="0" smtClean="0">
                <a:solidFill>
                  <a:schemeClr val="tx1"/>
                </a:solidFill>
                <a:effectLst/>
                <a:latin typeface="+mn-lt"/>
                <a:ea typeface="+mn-ea"/>
                <a:cs typeface="+mn-cs"/>
              </a:rPr>
              <a:t> </a:t>
            </a:r>
            <a:endParaRPr lang="en-AU" altLang="en-US" dirty="0" smtClean="0"/>
          </a:p>
          <a:p>
            <a:pPr eaLnBrk="1" hangingPunct="1">
              <a:spcBef>
                <a:spcPct val="0"/>
              </a:spcBef>
            </a:pPr>
            <a:endParaRPr lang="en-AU" altLang="en-US" dirty="0" smtClean="0"/>
          </a:p>
        </p:txBody>
      </p:sp>
    </p:spTree>
    <p:extLst>
      <p:ext uri="{BB962C8B-B14F-4D97-AF65-F5344CB8AC3E}">
        <p14:creationId xmlns:p14="http://schemas.microsoft.com/office/powerpoint/2010/main" val="334564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u="none" dirty="0" smtClean="0"/>
              <a:t>Fisheries face many threats and issues and </a:t>
            </a:r>
            <a:r>
              <a:rPr lang="en-AU" altLang="en-US" u="none" baseline="0" dirty="0" smtClean="0"/>
              <a:t>fisheries and the aquatic environment are severely degraded in many parts of the World, especially in Asia.</a:t>
            </a:r>
          </a:p>
          <a:p>
            <a:pPr eaLnBrk="1" hangingPunct="1">
              <a:spcBef>
                <a:spcPct val="0"/>
              </a:spcBef>
            </a:pPr>
            <a:endParaRPr lang="en-AU" altLang="en-US" u="none" baseline="0" dirty="0" smtClean="0"/>
          </a:p>
          <a:p>
            <a:pPr marL="0" marR="0" lvl="0" indent="0" algn="l" defTabSz="457200" rtl="0" eaLnBrk="1" fontAlgn="base" latinLnBrk="0" hangingPunct="1">
              <a:lnSpc>
                <a:spcPct val="100000"/>
              </a:lnSpc>
              <a:spcBef>
                <a:spcPct val="0"/>
              </a:spcBef>
              <a:spcAft>
                <a:spcPct val="0"/>
              </a:spcAft>
              <a:buClrTx/>
              <a:buSzTx/>
              <a:buFontTx/>
              <a:buNone/>
              <a:tabLst/>
              <a:defRPr/>
            </a:pPr>
            <a:r>
              <a:rPr lang="en-AU" altLang="en-US" u="none" baseline="0" dirty="0" smtClean="0"/>
              <a:t>Fisheries management in the past has focused on mainly on fish and fishing and tended to ignore the fact that many issues are interlinked [e.g. overfishing can lead to decreased profits that results in people resorting to illegal, unreported and unregulated (IUU) fishing just to make a living] and tended to ignore the fact that many issues </a:t>
            </a:r>
          </a:p>
          <a:p>
            <a:pPr eaLnBrk="1" hangingPunct="1">
              <a:spcBef>
                <a:spcPct val="0"/>
              </a:spcBef>
            </a:pPr>
            <a:endParaRPr lang="en-AU" altLang="en-US" u="none" baseline="0" dirty="0" smtClean="0"/>
          </a:p>
          <a:p>
            <a:pPr marL="0" indent="0">
              <a:lnSpc>
                <a:spcPts val="2900"/>
              </a:lnSpc>
              <a:spcAft>
                <a:spcPts val="2400"/>
              </a:spcAft>
              <a:buClr>
                <a:srgbClr val="008000"/>
              </a:buClr>
              <a:buFont typeface="Arial" panose="020B0604020202020204" pitchFamily="34" charset="0"/>
              <a:buNone/>
              <a:defRPr/>
            </a:pPr>
            <a:r>
              <a:rPr lang="en-AU" sz="1200" b="0" dirty="0" smtClean="0">
                <a:latin typeface="Arial Narrow"/>
                <a:cs typeface="Arial Narrow"/>
              </a:rPr>
              <a:t>There is a need to holistically address all the issues impacting and/or impacted by the fisheries sector. </a:t>
            </a:r>
          </a:p>
          <a:p>
            <a:pPr marL="0" indent="0">
              <a:lnSpc>
                <a:spcPts val="2900"/>
              </a:lnSpc>
              <a:spcAft>
                <a:spcPts val="2400"/>
              </a:spcAft>
              <a:buClr>
                <a:srgbClr val="008000"/>
              </a:buClr>
              <a:buFont typeface="Arial" panose="020B0604020202020204" pitchFamily="34" charset="0"/>
              <a:buNone/>
              <a:defRPr/>
            </a:pPr>
            <a:endParaRPr lang="en-AU" sz="1200" b="0" dirty="0" smtClean="0">
              <a:latin typeface="Arial Narrow"/>
              <a:cs typeface="Arial Narrow"/>
            </a:endParaRPr>
          </a:p>
          <a:p>
            <a:pPr marL="0" indent="0">
              <a:lnSpc>
                <a:spcPts val="2900"/>
              </a:lnSpc>
              <a:spcAft>
                <a:spcPts val="2400"/>
              </a:spcAft>
              <a:buClr>
                <a:srgbClr val="008000"/>
              </a:buClr>
              <a:buFont typeface="Arial" panose="020B0604020202020204" pitchFamily="34" charset="0"/>
              <a:buNone/>
              <a:defRPr/>
            </a:pPr>
            <a:r>
              <a:rPr lang="en-AU" sz="1200" b="0" dirty="0" smtClean="0">
                <a:latin typeface="Arial Narrow"/>
                <a:cs typeface="Arial Narrow"/>
              </a:rPr>
              <a:t>One such holistic approach is the </a:t>
            </a:r>
            <a:r>
              <a:rPr lang="en-AU" sz="1400" b="0" dirty="0" smtClean="0">
                <a:solidFill>
                  <a:srgbClr val="008000"/>
                </a:solidFill>
                <a:latin typeface="Arial Narrow"/>
                <a:cs typeface="Arial Narrow"/>
              </a:rPr>
              <a:t>ecosystem approach </a:t>
            </a:r>
          </a:p>
          <a:p>
            <a:pPr marL="0" indent="0" eaLnBrk="1" hangingPunct="1">
              <a:spcBef>
                <a:spcPct val="0"/>
              </a:spcBef>
              <a:buFont typeface="Arial" panose="020B0604020202020204" pitchFamily="34" charset="0"/>
              <a:buNone/>
            </a:pPr>
            <a:endParaRPr lang="en-AU" altLang="en-US" b="0" u="none" baseline="0" dirty="0" smtClean="0"/>
          </a:p>
          <a:p>
            <a:pPr marL="0" indent="0" eaLnBrk="1" hangingPunct="1">
              <a:spcBef>
                <a:spcPct val="0"/>
              </a:spcBef>
              <a:buFont typeface="Arial" panose="020B0604020202020204" pitchFamily="34" charset="0"/>
              <a:buNone/>
            </a:pPr>
            <a:endParaRPr lang="en-AU" altLang="en-US" b="0" u="none" baseline="0" dirty="0" smtClean="0"/>
          </a:p>
          <a:p>
            <a:pPr marL="0" indent="0" eaLnBrk="1" hangingPunct="1">
              <a:spcBef>
                <a:spcPct val="0"/>
              </a:spcBef>
              <a:buFont typeface="Arial" panose="020B0604020202020204" pitchFamily="34" charset="0"/>
              <a:buNone/>
            </a:pPr>
            <a:endParaRPr lang="en-AU" altLang="en-US" b="0" u="none" dirty="0" smtClean="0"/>
          </a:p>
          <a:p>
            <a:pPr marL="0" indent="0" eaLnBrk="1" hangingPunct="1">
              <a:spcBef>
                <a:spcPct val="0"/>
              </a:spcBef>
              <a:buFont typeface="Arial" panose="020B0604020202020204" pitchFamily="34" charset="0"/>
              <a:buNone/>
            </a:pPr>
            <a:r>
              <a:rPr lang="en-AU" altLang="en-US" b="0" u="none" dirty="0" smtClean="0"/>
              <a:t>People are central to finding solutions.</a:t>
            </a:r>
            <a:r>
              <a:rPr lang="en-AU" altLang="en-US" b="0" u="none" baseline="0" dirty="0" smtClean="0"/>
              <a:t> We manage people and their actions, not ecosystems.</a:t>
            </a:r>
            <a:endParaRPr lang="en-AU" altLang="en-US" b="0" u="none" dirty="0" smtClean="0"/>
          </a:p>
          <a:p>
            <a:pPr eaLnBrk="1" hangingPunct="1">
              <a:spcBef>
                <a:spcPct val="0"/>
              </a:spcBef>
            </a:pPr>
            <a:endParaRPr lang="en-AU" altLang="en-US" dirty="0" smtClean="0"/>
          </a:p>
        </p:txBody>
      </p:sp>
    </p:spTree>
    <p:extLst>
      <p:ext uri="{BB962C8B-B14F-4D97-AF65-F5344CB8AC3E}">
        <p14:creationId xmlns:p14="http://schemas.microsoft.com/office/powerpoint/2010/main" val="362979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smtClean="0"/>
              <a:t>Firstly, before we talk about the ecosystem approach, what is an ecosystem? For </a:t>
            </a:r>
            <a:r>
              <a:rPr lang="en-US" altLang="en-US" baseline="0" smtClean="0"/>
              <a:t>a biologist, </a:t>
            </a:r>
            <a:r>
              <a:rPr lang="en-US" altLang="en-US" baseline="0" dirty="0" smtClean="0"/>
              <a:t>an  </a:t>
            </a:r>
            <a:r>
              <a:rPr lang="en-US" altLang="en-US" baseline="0" smtClean="0"/>
              <a:t>ecosystem is  </a:t>
            </a:r>
            <a:r>
              <a:rPr lang="en-US" altLang="en-US" baseline="0" dirty="0" smtClean="0"/>
              <a:t>pictured as a pyramid with several trophic levels ranging from primary producers to top carnivores.</a:t>
            </a:r>
          </a:p>
          <a:p>
            <a:pPr eaLnBrk="1" hangingPunct="1">
              <a:spcBef>
                <a:spcPct val="0"/>
              </a:spcBef>
            </a:pPr>
            <a:endParaRPr lang="en-US" altLang="en-US" baseline="0" dirty="0" smtClean="0"/>
          </a:p>
          <a:p>
            <a:pPr eaLnBrk="1" hangingPunct="1">
              <a:spcBef>
                <a:spcPct val="0"/>
              </a:spcBef>
            </a:pPr>
            <a:r>
              <a:rPr lang="en-US" altLang="en-US" baseline="0" dirty="0" smtClean="0"/>
              <a:t>However, when we talk about the ecosystem approach, as well the plants and animals in biologist’s picture, there are habitats such as mangroves and coral reefs, both small-scale and large-scale fishing, fish landing sites and processors, as well as other uses of the resources (aquaculture, scuba diving), and endangered and threatened species (turtles). In a prominent position of the ecosystem is the Fisheries Office and its staff.</a:t>
            </a:r>
          </a:p>
        </p:txBody>
      </p:sp>
    </p:spTree>
    <p:extLst>
      <p:ext uri="{BB962C8B-B14F-4D97-AF65-F5344CB8AC3E}">
        <p14:creationId xmlns:p14="http://schemas.microsoft.com/office/powerpoint/2010/main" val="317361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Myriad Pro"/>
                <a:cs typeface="Myriad Pro"/>
              </a:rPr>
              <a:t>The concept of the ecosystem approach was formalized by the Convention</a:t>
            </a:r>
            <a:r>
              <a:rPr lang="en-US" b="0" baseline="0" dirty="0" smtClean="0">
                <a:latin typeface="Myriad Pro"/>
                <a:cs typeface="Myriad Pro"/>
              </a:rPr>
              <a:t> on Biodiversity, which defined EA in 2000 as “</a:t>
            </a:r>
            <a:r>
              <a:rPr lang="en-US" b="0" dirty="0" smtClean="0">
                <a:latin typeface="Myriad Pro"/>
                <a:cs typeface="Myriad Pro"/>
              </a:rPr>
              <a:t>It is a strategy for </a:t>
            </a:r>
            <a:r>
              <a:rPr lang="en-US" b="0" u="sng" dirty="0" smtClean="0">
                <a:latin typeface="Myriad Pro"/>
                <a:cs typeface="Myriad Pro"/>
              </a:rPr>
              <a:t>the integrated management</a:t>
            </a:r>
            <a:r>
              <a:rPr lang="en-US" b="0" dirty="0" smtClean="0">
                <a:latin typeface="Myriad Pro"/>
                <a:cs typeface="Myriad Pro"/>
              </a:rPr>
              <a:t> of land, water and living resources that promotes </a:t>
            </a:r>
            <a:r>
              <a:rPr lang="en-US" b="0" u="sng" dirty="0" smtClean="0">
                <a:latin typeface="Myriad Pro"/>
                <a:cs typeface="Myriad Pro"/>
              </a:rPr>
              <a:t>conservation</a:t>
            </a:r>
            <a:r>
              <a:rPr lang="en-US" b="0" dirty="0" smtClean="0">
                <a:latin typeface="Myriad Pro"/>
                <a:cs typeface="Myriad Pro"/>
              </a:rPr>
              <a:t> and </a:t>
            </a:r>
            <a:r>
              <a:rPr lang="en-US" b="0" u="sng" dirty="0" smtClean="0">
                <a:latin typeface="Myriad Pro"/>
                <a:cs typeface="Myriad Pro"/>
              </a:rPr>
              <a:t>sustainable use </a:t>
            </a:r>
            <a:r>
              <a:rPr lang="en-US" b="0" dirty="0" smtClean="0">
                <a:latin typeface="Myriad Pro"/>
                <a:cs typeface="Myriad Pro"/>
              </a:rPr>
              <a:t>in an </a:t>
            </a:r>
            <a:r>
              <a:rPr lang="en-US" b="0" u="sng" dirty="0" smtClean="0">
                <a:latin typeface="Myriad Pro"/>
                <a:cs typeface="Myriad Pro"/>
              </a:rPr>
              <a:t>equitable way</a:t>
            </a:r>
            <a:r>
              <a:rPr lang="en-US" b="0" dirty="0" smtClean="0">
                <a:latin typeface="Myriad Pro"/>
                <a:cs typeface="Myriad Pro"/>
              </a:rPr>
              <a:t>”.</a:t>
            </a:r>
            <a:endParaRPr lang="en-US" b="0" baseline="0" dirty="0" smtClean="0">
              <a:latin typeface="+mn-lt"/>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0" baseline="0" dirty="0" smtClean="0">
              <a:latin typeface="+mn-lt"/>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smtClean="0"/>
              <a:t>It can be applied to any natural resource management situation, not just fisheries.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Myriad Pro"/>
                <a:cs typeface="Myriad Pro"/>
              </a:rPr>
              <a:t>It is </a:t>
            </a:r>
            <a:r>
              <a:rPr lang="en-US" b="0" dirty="0" err="1" smtClean="0">
                <a:latin typeface="Myriad Pro"/>
                <a:cs typeface="Myriad Pro"/>
              </a:rPr>
              <a:t>wotrh</a:t>
            </a:r>
            <a:r>
              <a:rPr lang="en-US" b="0" dirty="0" smtClean="0">
                <a:latin typeface="Myriad Pro"/>
                <a:cs typeface="Myriad Pro"/>
              </a:rPr>
              <a:t> noting that the</a:t>
            </a:r>
            <a:r>
              <a:rPr lang="en-US" b="0" baseline="0" dirty="0" smtClean="0">
                <a:latin typeface="Myriad Pro"/>
                <a:cs typeface="Myriad Pro"/>
              </a:rPr>
              <a:t> words </a:t>
            </a:r>
            <a:r>
              <a:rPr lang="en-US" b="0" u="sng" dirty="0" smtClean="0">
                <a:latin typeface="Myriad Pro"/>
                <a:cs typeface="Myriad Pro"/>
              </a:rPr>
              <a:t>conservation, </a:t>
            </a:r>
            <a:r>
              <a:rPr lang="en-US" b="0" dirty="0" smtClean="0">
                <a:latin typeface="Myriad Pro"/>
                <a:cs typeface="Myriad Pro"/>
              </a:rPr>
              <a:t> </a:t>
            </a:r>
            <a:r>
              <a:rPr lang="en-US" b="0" u="sng" dirty="0" smtClean="0">
                <a:latin typeface="Myriad Pro"/>
                <a:cs typeface="Myriad Pro"/>
              </a:rPr>
              <a:t>sustainable use </a:t>
            </a:r>
            <a:r>
              <a:rPr lang="en-US" b="0" u="none" dirty="0" smtClean="0">
                <a:latin typeface="Myriad Pro"/>
                <a:cs typeface="Myriad Pro"/>
              </a:rPr>
              <a:t>and</a:t>
            </a:r>
            <a:r>
              <a:rPr lang="en-US" b="0" u="none" baseline="0" dirty="0" smtClean="0">
                <a:latin typeface="Myriad Pro"/>
                <a:cs typeface="Myriad Pro"/>
              </a:rPr>
              <a:t> </a:t>
            </a:r>
            <a:r>
              <a:rPr lang="en-US" b="0" u="sng" dirty="0" smtClean="0">
                <a:latin typeface="Myriad Pro"/>
                <a:cs typeface="Myriad Pro"/>
              </a:rPr>
              <a:t>equitable way</a:t>
            </a:r>
            <a:r>
              <a:rPr lang="en-US" b="0" u="none" baseline="0" dirty="0" smtClean="0">
                <a:latin typeface="Myriad Pro"/>
                <a:cs typeface="Myriad Pro"/>
              </a:rPr>
              <a:t> are just another way of saying sustainable development</a:t>
            </a:r>
            <a:r>
              <a:rPr lang="en-US" b="0" dirty="0" smtClean="0">
                <a:latin typeface="Myriad Pro"/>
                <a:cs typeface="Myriad Pro"/>
              </a:rPr>
              <a:t> .</a:t>
            </a:r>
            <a:r>
              <a:rPr lang="en-US" b="0" baseline="0" dirty="0" smtClean="0">
                <a:latin typeface="Myriad Pro"/>
                <a:cs typeface="Myriad Pro"/>
              </a:rPr>
              <a:t> Sustainable development is “development that meets the needs of the present generation without compromising the ability of future generations to meet their needs”.</a:t>
            </a:r>
            <a:endParaRPr lang="en-US" b="0" dirty="0" smtClean="0">
              <a:latin typeface="Myriad Pro"/>
              <a:cs typeface="Myriad Pro"/>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p:txBody>
      </p:sp>
    </p:spTree>
    <p:extLst>
      <p:ext uri="{BB962C8B-B14F-4D97-AF65-F5344CB8AC3E}">
        <p14:creationId xmlns:p14="http://schemas.microsoft.com/office/powerpoint/2010/main" val="345133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dirty="0" smtClean="0"/>
              <a:t>Sustainable development can be thought of as a process that strives to balance human well-being (e.g. employment, profit and sustainable livelihoods) with ecological well-being (e.g. healthy fish resources and healthy environment) so that development achieved in one generation does not impact on development for future generations – our sons and daughters.</a:t>
            </a:r>
          </a:p>
          <a:p>
            <a:endParaRPr lang="en-AU" altLang="en-US" baseline="0" dirty="0" smtClean="0"/>
          </a:p>
          <a:p>
            <a:r>
              <a:rPr lang="en-AU" altLang="en-US" baseline="0" dirty="0" smtClean="0"/>
              <a:t> Sustainable development has 3 dimensions –ECOLOGICAL (sometimes broken down into fisheries and the environment, HUMAN and GOVERNANCE dimensions.  Good governance assures that the benefits are also there for future generations.</a:t>
            </a:r>
          </a:p>
          <a:p>
            <a:endParaRPr lang="en-AU" altLang="en-US" baseline="0" dirty="0" smtClean="0"/>
          </a:p>
          <a:p>
            <a:r>
              <a:rPr lang="en-AU" altLang="en-US" baseline="0" dirty="0" smtClean="0"/>
              <a:t>EAFM is simply the application of the ecosystem approach (EA) to fisheries management (FM) </a:t>
            </a:r>
            <a:r>
              <a:rPr lang="en-US" altLang="en-US" b="1" baseline="0" dirty="0" smtClean="0"/>
              <a:t>					EA + FM = EAFM</a:t>
            </a:r>
          </a:p>
          <a:p>
            <a:endParaRPr lang="en-AU"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Myriad Pro"/>
                <a:cs typeface="Myriad Pro"/>
              </a:rPr>
              <a:t>Thus we can see that </a:t>
            </a:r>
            <a:r>
              <a:rPr lang="en-AU" altLang="en-US" sz="1200" b="0" dirty="0" smtClean="0">
                <a:latin typeface="Myriad Pro"/>
                <a:cs typeface="Myriad Pro"/>
              </a:rPr>
              <a:t>EA is a holistic, integrated and participatory management approach that considers the major components in an ecosystem, and </a:t>
            </a:r>
            <a:r>
              <a:rPr lang="en-US" altLang="en-US" b="0" baseline="0" dirty="0" smtClean="0"/>
              <a:t>the </a:t>
            </a:r>
            <a:r>
              <a:rPr lang="en-US" altLang="en-US" baseline="0" dirty="0" smtClean="0"/>
              <a:t>social and economic benefits that can be derived from the system both now and for the future</a:t>
            </a:r>
            <a:endParaRPr lang="en-US" altLang="en-US" b="1" baseline="0" dirty="0" smtClean="0"/>
          </a:p>
          <a:p>
            <a:endParaRPr lang="en-AU" altLang="en-US" dirty="0" smtClean="0"/>
          </a:p>
        </p:txBody>
      </p:sp>
    </p:spTree>
    <p:extLst>
      <p:ext uri="{BB962C8B-B14F-4D97-AF65-F5344CB8AC3E}">
        <p14:creationId xmlns:p14="http://schemas.microsoft.com/office/powerpoint/2010/main" val="65465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EAFM aims</a:t>
            </a:r>
            <a:r>
              <a:rPr lang="en-AU" altLang="en-US" baseline="0" dirty="0" smtClean="0"/>
              <a:t> to maximise ecosystem benefits that results in increased food security and reduced poverty. Theses </a:t>
            </a:r>
            <a:r>
              <a:rPr lang="en-AU" sz="1200" kern="1200" dirty="0" smtClean="0">
                <a:solidFill>
                  <a:schemeClr val="tx1"/>
                </a:solidFill>
                <a:effectLst/>
                <a:latin typeface="+mn-lt"/>
                <a:ea typeface="+mn-ea"/>
                <a:cs typeface="+mn-cs"/>
              </a:rPr>
              <a:t>ecosystem benefits include fish for food, fish for income,</a:t>
            </a:r>
            <a:r>
              <a:rPr lang="en-AU" sz="1200" kern="1200" baseline="0" dirty="0" smtClean="0">
                <a:solidFill>
                  <a:schemeClr val="tx1"/>
                </a:solidFill>
                <a:effectLst/>
                <a:latin typeface="+mn-lt"/>
                <a:ea typeface="+mn-ea"/>
                <a:cs typeface="+mn-cs"/>
              </a:rPr>
              <a:t> fish for employment, and fish for livelihoods, that all  </a:t>
            </a:r>
            <a:r>
              <a:rPr lang="en-AU" sz="1200" kern="1200" dirty="0" smtClean="0">
                <a:solidFill>
                  <a:schemeClr val="tx1"/>
                </a:solidFill>
                <a:effectLst/>
                <a:latin typeface="+mn-lt"/>
                <a:ea typeface="+mn-ea"/>
                <a:cs typeface="+mn-cs"/>
              </a:rPr>
              <a:t>result directly in increased food security and reduced poverty</a:t>
            </a:r>
            <a:r>
              <a:rPr lang="en-AU" sz="1200" kern="1200" baseline="0" dirty="0" smtClean="0">
                <a:solidFill>
                  <a:schemeClr val="tx1"/>
                </a:solidFill>
                <a:effectLst/>
                <a:latin typeface="+mn-lt"/>
                <a:ea typeface="+mn-ea"/>
                <a:cs typeface="+mn-cs"/>
              </a:rPr>
              <a:t>. Further, </a:t>
            </a:r>
            <a:r>
              <a:rPr lang="en-AU" altLang="en-US" baseline="0" dirty="0" smtClean="0"/>
              <a:t>increased foreign exchange and trade from fish and fishery products can increase reduce poverty, providing that the increased foreign revenue trickle down to the poorer people.</a:t>
            </a:r>
          </a:p>
          <a:p>
            <a:endParaRPr lang="en-AU" altLang="en-US" baseline="0" dirty="0" smtClean="0"/>
          </a:p>
          <a:p>
            <a:r>
              <a:rPr lang="en-AU" altLang="en-US" baseline="0" dirty="0" smtClean="0"/>
              <a:t>Through EAFM, other ecosystem benefits, such as coastal protection are also enhanced.</a:t>
            </a:r>
          </a:p>
          <a:p>
            <a:endParaRPr lang="en-AU" altLang="en-US" baseline="0" dirty="0" smtClean="0"/>
          </a:p>
          <a:p>
            <a:endParaRPr lang="en-AU" altLang="en-US" dirty="0" smtClean="0"/>
          </a:p>
        </p:txBody>
      </p:sp>
    </p:spTree>
    <p:extLst>
      <p:ext uri="{BB962C8B-B14F-4D97-AF65-F5344CB8AC3E}">
        <p14:creationId xmlns:p14="http://schemas.microsoft.com/office/powerpoint/2010/main" val="384238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none" dirty="0" smtClean="0"/>
              <a:t>It is important to </a:t>
            </a:r>
            <a:r>
              <a:rPr lang="en-US" altLang="en-US" u="none" dirty="0" err="1" smtClean="0"/>
              <a:t>realise</a:t>
            </a:r>
            <a:r>
              <a:rPr lang="en-US" altLang="en-US" u="none" dirty="0" smtClean="0"/>
              <a:t> that EAFM is not really new – it builds on what is already in place in your country and fisheries.</a:t>
            </a:r>
            <a:r>
              <a:rPr lang="en-US" altLang="en-US" u="none" baseline="0" dirty="0" smtClean="0"/>
              <a:t> For example, You will already be doing some fishery management that will include co-management. </a:t>
            </a:r>
            <a:endParaRPr lang="en-US" altLang="en-US" u="none" dirty="0" smtClean="0"/>
          </a:p>
          <a:p>
            <a:pPr eaLnBrk="1" hangingPunct="1">
              <a:spcBef>
                <a:spcPct val="0"/>
              </a:spcBef>
            </a:pPr>
            <a:endParaRPr lang="en-US" altLang="en-US" u="none" dirty="0" smtClean="0"/>
          </a:p>
          <a:p>
            <a:pPr eaLnBrk="1" hangingPunct="1">
              <a:spcBef>
                <a:spcPct val="0"/>
              </a:spcBef>
            </a:pPr>
            <a:endParaRPr lang="en-US" altLang="en-US" u="none" dirty="0" smtClean="0"/>
          </a:p>
          <a:p>
            <a:pPr eaLnBrk="1" hangingPunct="1">
              <a:spcBef>
                <a:spcPct val="0"/>
              </a:spcBef>
            </a:pPr>
            <a:r>
              <a:rPr lang="en-US" altLang="en-US" u="none" dirty="0" smtClean="0"/>
              <a:t>Also important</a:t>
            </a:r>
            <a:r>
              <a:rPr lang="en-US" altLang="en-US" u="none" baseline="0" dirty="0" smtClean="0"/>
              <a:t>ly, EAFM recognizes that human skills are just as important as technical and scientific knowledge. </a:t>
            </a:r>
            <a:endParaRPr lang="en-US" altLang="en-US" dirty="0" smtClean="0"/>
          </a:p>
        </p:txBody>
      </p:sp>
    </p:spTree>
    <p:extLst>
      <p:ext uri="{BB962C8B-B14F-4D97-AF65-F5344CB8AC3E}">
        <p14:creationId xmlns:p14="http://schemas.microsoft.com/office/powerpoint/2010/main" val="202939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none" dirty="0" smtClean="0"/>
              <a:t>Through </a:t>
            </a:r>
            <a:r>
              <a:rPr lang="en-US" altLang="en-US" u="none" baseline="0" dirty="0" smtClean="0"/>
              <a:t>strengthening co-management with its focus on stakeholder engagement, facilitation, negotiation and conflict resolution, all important skills in finding solutions to the issues.</a:t>
            </a:r>
            <a:endParaRPr lang="en-US" altLang="en-US" dirty="0" smtClean="0"/>
          </a:p>
        </p:txBody>
      </p:sp>
    </p:spTree>
    <p:extLst>
      <p:ext uri="{BB962C8B-B14F-4D97-AF65-F5344CB8AC3E}">
        <p14:creationId xmlns:p14="http://schemas.microsoft.com/office/powerpoint/2010/main" val="393677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17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8"/>
            <a:ext cx="8229600" cy="1143000"/>
          </a:xfrm>
          <a:prstGeom prst="rect">
            <a:avLst/>
          </a:prstGeom>
        </p:spPr>
        <p:txBody>
          <a:bodyPr/>
          <a:lstStyle>
            <a:lvl1pPr>
              <a:defRPr sz="4800" b="1">
                <a:solidFill>
                  <a:srgbClr val="0000BA"/>
                </a:solidFill>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28837"/>
            <a:ext cx="8229600" cy="4525963"/>
          </a:xfrm>
          <a:prstGeom prst="rect">
            <a:avLst/>
          </a:prstGeo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46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54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yriad Pro"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786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98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TextBox 1"/>
          <p:cNvSpPr txBox="1"/>
          <p:nvPr userDrawn="1"/>
        </p:nvSpPr>
        <p:spPr>
          <a:xfrm>
            <a:off x="8637588" y="6488113"/>
            <a:ext cx="506412" cy="369887"/>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716B912-C31E-4F43-A53F-9D42B699409C}" type="slidenum">
              <a:rPr lang="en-US" altLang="en-US" smtClean="0">
                <a:solidFill>
                  <a:schemeClr val="bg1"/>
                </a:solidFill>
                <a:latin typeface="Myriad Pro" pitchFamily="34" charset="0"/>
              </a:rPr>
              <a:pPr eaLnBrk="1" hangingPunct="1">
                <a:defRPr/>
              </a:pPr>
              <a:t>‹#›</a:t>
            </a:fld>
            <a:endParaRPr lang="en-US" altLang="en-US" smtClean="0">
              <a:solidFill>
                <a:schemeClr val="bg1"/>
              </a:solidFill>
              <a:latin typeface="Myriad Pro" pitchFamily="34" charset="0"/>
            </a:endParaRPr>
          </a:p>
        </p:txBody>
      </p:sp>
    </p:spTree>
    <p:extLst>
      <p:ext uri="{BB962C8B-B14F-4D97-AF65-F5344CB8AC3E}">
        <p14:creationId xmlns:p14="http://schemas.microsoft.com/office/powerpoint/2010/main" val="111039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19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35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9338" y="6465579"/>
            <a:ext cx="507241" cy="392421"/>
          </a:xfrm>
          <a:prstGeom prst="rect">
            <a:avLst/>
          </a:prstGeom>
        </p:spPr>
        <p:txBody>
          <a:bodyPr/>
          <a:lstStyle>
            <a:lvl1pPr>
              <a:defRPr>
                <a:solidFill>
                  <a:schemeClr val="bg1"/>
                </a:solidFill>
              </a:defRPr>
            </a:lvl1p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2235169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10"/>
          <p:cNvSpPr txBox="1">
            <a:spLocks noChangeArrowheads="1"/>
          </p:cNvSpPr>
          <p:nvPr userDrawn="1"/>
        </p:nvSpPr>
        <p:spPr bwMode="auto">
          <a:xfrm>
            <a:off x="5487988" y="5688013"/>
            <a:ext cx="184150" cy="368300"/>
          </a:xfrm>
          <a:prstGeom prst="rect">
            <a:avLst/>
          </a:prstGeom>
          <a:noFill/>
          <a:ln>
            <a:noFill/>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9" r:id="rId6"/>
    <p:sldLayoutId id="2147484681" r:id="rId7"/>
    <p:sldLayoutId id="2147484682" r:id="rId8"/>
    <p:sldLayoutId id="2147484683" r:id="rId9"/>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EAFM_image_green3.png"/>
          <p:cNvPicPr>
            <a:picLocks noChangeAspect="1"/>
          </p:cNvPicPr>
          <p:nvPr/>
        </p:nvPicPr>
        <p:blipFill rotWithShape="1">
          <a:blip r:embed="rId3" cstate="print">
            <a:alphaModFix/>
            <a:extLst>
              <a:ext uri="{28A0092B-C50C-407E-A947-70E740481C1C}">
                <a14:useLocalDpi xmlns:a14="http://schemas.microsoft.com/office/drawing/2010/main"/>
              </a:ext>
            </a:extLst>
          </a:blip>
          <a:srcRect t="6531"/>
          <a:stretch/>
        </p:blipFill>
        <p:spPr>
          <a:xfrm>
            <a:off x="0" y="-1"/>
            <a:ext cx="9155248" cy="5149763"/>
          </a:xfrm>
          <a:prstGeom prst="rect">
            <a:avLst/>
          </a:prstGeom>
        </p:spPr>
      </p:pic>
      <p:sp>
        <p:nvSpPr>
          <p:cNvPr id="7" name="Rectangle 3"/>
          <p:cNvSpPr txBox="1">
            <a:spLocks noChangeArrowheads="1"/>
          </p:cNvSpPr>
          <p:nvPr/>
        </p:nvSpPr>
        <p:spPr bwMode="auto">
          <a:xfrm>
            <a:off x="0" y="952495"/>
            <a:ext cx="9144000" cy="413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lgn="ctr">
              <a:lnSpc>
                <a:spcPct val="110000"/>
              </a:lnSpc>
            </a:pPr>
            <a:r>
              <a:rPr lang="en-US" sz="5500" b="1" dirty="0" smtClean="0">
                <a:ln>
                  <a:solidFill>
                    <a:srgbClr val="000090"/>
                  </a:solidFill>
                </a:ln>
                <a:solidFill>
                  <a:schemeClr val="bg1"/>
                </a:solidFill>
                <a:latin typeface="Arial Narrow"/>
                <a:cs typeface="Arial Narrow"/>
              </a:rPr>
              <a:t>The what and why of an </a:t>
            </a:r>
          </a:p>
          <a:p>
            <a:pPr lvl="0" algn="ctr">
              <a:lnSpc>
                <a:spcPct val="110000"/>
              </a:lnSpc>
            </a:pPr>
            <a:r>
              <a:rPr lang="en-US" sz="5500" b="1" dirty="0" smtClean="0">
                <a:ln>
                  <a:solidFill>
                    <a:srgbClr val="000090"/>
                  </a:solidFill>
                </a:ln>
                <a:solidFill>
                  <a:schemeClr val="bg1"/>
                </a:solidFill>
                <a:latin typeface="Arial Narrow"/>
                <a:cs typeface="Arial Narrow"/>
              </a:rPr>
              <a:t>Ecosystem Approach to </a:t>
            </a:r>
          </a:p>
          <a:p>
            <a:pPr lvl="0" algn="ctr">
              <a:lnSpc>
                <a:spcPct val="110000"/>
              </a:lnSpc>
            </a:pPr>
            <a:r>
              <a:rPr lang="en-US" sz="5500" b="1" dirty="0" smtClean="0">
                <a:ln>
                  <a:solidFill>
                    <a:srgbClr val="000090"/>
                  </a:solidFill>
                </a:ln>
                <a:solidFill>
                  <a:schemeClr val="bg1"/>
                </a:solidFill>
                <a:latin typeface="Arial Narrow"/>
                <a:cs typeface="Arial Narrow"/>
              </a:rPr>
              <a:t>Fisheries Management </a:t>
            </a:r>
          </a:p>
          <a:p>
            <a:pPr lvl="0" algn="ctr">
              <a:lnSpc>
                <a:spcPct val="110000"/>
              </a:lnSpc>
            </a:pPr>
            <a:r>
              <a:rPr lang="en-US" sz="5500" b="1" dirty="0" smtClean="0">
                <a:ln>
                  <a:solidFill>
                    <a:srgbClr val="000090"/>
                  </a:solidFill>
                </a:ln>
                <a:solidFill>
                  <a:schemeClr val="bg1"/>
                </a:solidFill>
                <a:latin typeface="Arial Narrow"/>
                <a:cs typeface="Arial Narrow"/>
              </a:rPr>
              <a:t>(EAFM) </a:t>
            </a:r>
            <a:r>
              <a:rPr kumimoji="0" lang="en-US" sz="4800" b="1" i="0" u="none" strike="noStrike" kern="0" cap="none" spc="0" normalizeH="0" baseline="0" noProof="0" dirty="0" smtClean="0">
                <a:ln>
                  <a:noFill/>
                </a:ln>
                <a:solidFill>
                  <a:schemeClr val="bg1"/>
                </a:solidFill>
                <a:effectLst/>
                <a:uLnTx/>
                <a:uFillTx/>
                <a:latin typeface="Calibri"/>
                <a:ea typeface="+mj-ea"/>
                <a:cs typeface="Calibri"/>
              </a:rPr>
              <a:t/>
            </a:r>
            <a:br>
              <a:rPr kumimoji="0" lang="en-US" sz="4800" b="1" i="0" u="none" strike="noStrike" kern="0" cap="none" spc="0" normalizeH="0" baseline="0" noProof="0" dirty="0" smtClean="0">
                <a:ln>
                  <a:noFill/>
                </a:ln>
                <a:solidFill>
                  <a:schemeClr val="bg1"/>
                </a:solidFill>
                <a:effectLst/>
                <a:uLnTx/>
                <a:uFillTx/>
                <a:latin typeface="Calibri"/>
                <a:ea typeface="+mj-ea"/>
                <a:cs typeface="Calibri"/>
              </a:rPr>
            </a:br>
            <a:r>
              <a:rPr kumimoji="0" lang="en-US" sz="3200" b="1" i="0" u="none" strike="noStrike" kern="0" cap="none" spc="0" normalizeH="0" baseline="0" noProof="0" dirty="0" smtClean="0">
                <a:ln>
                  <a:noFill/>
                </a:ln>
                <a:solidFill>
                  <a:schemeClr val="tx2"/>
                </a:solidFill>
                <a:effectLst/>
                <a:uLnTx/>
                <a:uFillTx/>
                <a:latin typeface="Calibri"/>
                <a:ea typeface="+mj-ea"/>
                <a:cs typeface="Calibri"/>
              </a:rPr>
              <a:t/>
            </a:r>
            <a:br>
              <a:rPr kumimoji="0" lang="en-US" sz="3200" b="1" i="0" u="none" strike="noStrike" kern="0" cap="none" spc="0" normalizeH="0" baseline="0" noProof="0" dirty="0" smtClean="0">
                <a:ln>
                  <a:noFill/>
                </a:ln>
                <a:solidFill>
                  <a:schemeClr val="tx2"/>
                </a:solidFill>
                <a:effectLst/>
                <a:uLnTx/>
                <a:uFillTx/>
                <a:latin typeface="Calibri"/>
                <a:ea typeface="+mj-ea"/>
                <a:cs typeface="Calibri"/>
              </a:rPr>
            </a:br>
            <a:endParaRPr kumimoji="0" lang="en-US" sz="2800" b="0" i="0" u="none" strike="noStrike" kern="0" cap="none" spc="0" normalizeH="0" baseline="0" noProof="0" dirty="0">
              <a:ln>
                <a:noFill/>
              </a:ln>
              <a:solidFill>
                <a:srgbClr val="4D4D4D"/>
              </a:solidFill>
              <a:effectLst/>
              <a:uLnTx/>
              <a:uFillTx/>
              <a:latin typeface="Calibri"/>
              <a:ea typeface="+mj-ea"/>
              <a:cs typeface="Calibri"/>
            </a:endParaRPr>
          </a:p>
        </p:txBody>
      </p:sp>
      <p:pic>
        <p:nvPicPr>
          <p:cNvPr id="10" name="Picture 9" descr="LOGOS_high-res.jpg"/>
          <p:cNvPicPr>
            <a:picLocks noChangeAspect="1"/>
          </p:cNvPicPr>
          <p:nvPr/>
        </p:nvPicPr>
        <p:blipFill>
          <a:blip r:embed="rId4" cstate="print">
            <a:alphaModFix/>
            <a:extLst>
              <a:ext uri="{28A0092B-C50C-407E-A947-70E740481C1C}">
                <a14:useLocalDpi xmlns:a14="http://schemas.microsoft.com/office/drawing/2010/main"/>
              </a:ext>
            </a:extLst>
          </a:blip>
          <a:stretch>
            <a:fillRect/>
          </a:stretch>
        </p:blipFill>
        <p:spPr>
          <a:xfrm>
            <a:off x="458014" y="5245418"/>
            <a:ext cx="8227973" cy="1529932"/>
          </a:xfrm>
          <a:prstGeom prst="rect">
            <a:avLst/>
          </a:prstGeom>
        </p:spPr>
      </p:pic>
      <p:sp>
        <p:nvSpPr>
          <p:cNvPr id="8" name="TextBox 7"/>
          <p:cNvSpPr txBox="1"/>
          <p:nvPr/>
        </p:nvSpPr>
        <p:spPr>
          <a:xfrm>
            <a:off x="1449917" y="-11112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5556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ves_sea.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35" y="658096"/>
            <a:ext cx="9162288" cy="6199904"/>
          </a:xfrm>
          <a:prstGeom prst="rect">
            <a:avLst/>
          </a:prstGeom>
        </p:spPr>
      </p:pic>
      <p:pic>
        <p:nvPicPr>
          <p:cNvPr id="22" name="Picture 21" descr="tuna_orang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8794" y="4057437"/>
            <a:ext cx="3801947" cy="3801947"/>
          </a:xfrm>
          <a:prstGeom prst="rect">
            <a:avLst/>
          </a:prstGeom>
        </p:spPr>
      </p:pic>
      <p:pic>
        <p:nvPicPr>
          <p:cNvPr id="20" name="Picture 19" descr="tuna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67041" y="3936688"/>
            <a:ext cx="3811286" cy="3811286"/>
          </a:xfrm>
          <a:prstGeom prst="rect">
            <a:avLst/>
          </a:prstGeom>
        </p:spPr>
      </p:pic>
      <p:sp>
        <p:nvSpPr>
          <p:cNvPr id="7" name="Content Placeholder 4"/>
          <p:cNvSpPr txBox="1">
            <a:spLocks/>
          </p:cNvSpPr>
          <p:nvPr/>
        </p:nvSpPr>
        <p:spPr bwMode="auto">
          <a:xfrm>
            <a:off x="0" y="-58897"/>
            <a:ext cx="9143999" cy="1000606"/>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4000" b="1" dirty="0" smtClean="0">
                <a:solidFill>
                  <a:srgbClr val="008000"/>
                </a:solidFill>
                <a:latin typeface="Arial Narrow"/>
                <a:cs typeface="Arial Narrow"/>
              </a:rPr>
              <a:t>Key principles of EAFM</a:t>
            </a:r>
            <a:endParaRPr lang="en-US" altLang="en-US" sz="4000" b="1" dirty="0">
              <a:solidFill>
                <a:srgbClr val="008000"/>
              </a:solidFill>
              <a:latin typeface="Arial Narrow"/>
              <a:cs typeface="Arial Narrow"/>
            </a:endParaRPr>
          </a:p>
        </p:txBody>
      </p:sp>
      <p:grpSp>
        <p:nvGrpSpPr>
          <p:cNvPr id="12" name="Group 11"/>
          <p:cNvGrpSpPr/>
          <p:nvPr/>
        </p:nvGrpSpPr>
        <p:grpSpPr>
          <a:xfrm rot="496702">
            <a:off x="372348" y="1368555"/>
            <a:ext cx="2446659" cy="1582445"/>
            <a:chOff x="556649" y="1269103"/>
            <a:chExt cx="2446659" cy="1582445"/>
          </a:xfrm>
        </p:grpSpPr>
        <p:pic>
          <p:nvPicPr>
            <p:cNvPr id="31" name="Picture 30" descr="tan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831478">
              <a:off x="556649" y="1269103"/>
              <a:ext cx="2229455" cy="1582445"/>
            </a:xfrm>
            <a:prstGeom prst="rect">
              <a:avLst/>
            </a:prstGeom>
          </p:spPr>
        </p:pic>
        <p:sp>
          <p:nvSpPr>
            <p:cNvPr id="8" name="Content Placeholder 4"/>
            <p:cNvSpPr txBox="1">
              <a:spLocks/>
            </p:cNvSpPr>
            <p:nvPr/>
          </p:nvSpPr>
          <p:spPr bwMode="auto">
            <a:xfrm>
              <a:off x="605323" y="1519300"/>
              <a:ext cx="2397985" cy="970587"/>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1. Good governance</a:t>
              </a:r>
              <a:endParaRPr lang="en-US" altLang="en-US" sz="2400" b="1" dirty="0">
                <a:solidFill>
                  <a:srgbClr val="FFFFFF"/>
                </a:solidFill>
                <a:latin typeface="Arial Narrow"/>
                <a:cs typeface="Arial Narrow"/>
              </a:endParaRPr>
            </a:p>
          </p:txBody>
        </p:sp>
      </p:grpSp>
      <p:sp>
        <p:nvSpPr>
          <p:cNvPr id="17" name="Content Placeholder 4"/>
          <p:cNvSpPr txBox="1">
            <a:spLocks/>
          </p:cNvSpPr>
          <p:nvPr/>
        </p:nvSpPr>
        <p:spPr bwMode="auto">
          <a:xfrm>
            <a:off x="5961913" y="5210443"/>
            <a:ext cx="2940049" cy="1040438"/>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7. Precautionary approach</a:t>
            </a:r>
            <a:endParaRPr lang="en-US" altLang="en-US" sz="2400" b="1" dirty="0">
              <a:solidFill>
                <a:srgbClr val="FFFFFF"/>
              </a:solidFill>
              <a:latin typeface="Arial Narrow"/>
              <a:cs typeface="Arial Narrow"/>
            </a:endParaRPr>
          </a:p>
        </p:txBody>
      </p:sp>
      <p:sp>
        <p:nvSpPr>
          <p:cNvPr id="16" name="Content Placeholder 4"/>
          <p:cNvSpPr txBox="1">
            <a:spLocks/>
          </p:cNvSpPr>
          <p:nvPr/>
        </p:nvSpPr>
        <p:spPr bwMode="auto">
          <a:xfrm>
            <a:off x="1994678" y="5072102"/>
            <a:ext cx="2978381" cy="94275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6. Adaptive management</a:t>
            </a:r>
            <a:endParaRPr lang="en-US" altLang="en-US" sz="2400" b="1" dirty="0">
              <a:solidFill>
                <a:srgbClr val="FFFFFF"/>
              </a:solidFill>
              <a:latin typeface="Arial Narrow"/>
              <a:cs typeface="Arial Narrow"/>
            </a:endParaRPr>
          </a:p>
        </p:txBody>
      </p:sp>
      <p:grpSp>
        <p:nvGrpSpPr>
          <p:cNvPr id="11" name="Group 10"/>
          <p:cNvGrpSpPr/>
          <p:nvPr/>
        </p:nvGrpSpPr>
        <p:grpSpPr>
          <a:xfrm>
            <a:off x="4183784" y="2112891"/>
            <a:ext cx="3526901" cy="3526901"/>
            <a:chOff x="4477265" y="2167090"/>
            <a:chExt cx="3526901" cy="3526901"/>
          </a:xfrm>
        </p:grpSpPr>
        <p:pic>
          <p:nvPicPr>
            <p:cNvPr id="4" name="Picture 3" descr="jack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616495">
              <a:off x="4477265" y="2167090"/>
              <a:ext cx="3526901" cy="3526901"/>
            </a:xfrm>
            <a:prstGeom prst="rect">
              <a:avLst/>
            </a:prstGeom>
          </p:spPr>
        </p:pic>
        <p:sp>
          <p:nvSpPr>
            <p:cNvPr id="15" name="Content Placeholder 4"/>
            <p:cNvSpPr txBox="1">
              <a:spLocks/>
            </p:cNvSpPr>
            <p:nvPr/>
          </p:nvSpPr>
          <p:spPr bwMode="auto">
            <a:xfrm>
              <a:off x="5429945" y="3264941"/>
              <a:ext cx="2378659" cy="1489494"/>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5. Cooperation   &amp; coordination</a:t>
              </a:r>
              <a:endParaRPr lang="en-US" altLang="en-US" sz="2400" b="1" dirty="0">
                <a:solidFill>
                  <a:srgbClr val="FFFFFF"/>
                </a:solidFill>
                <a:latin typeface="Arial Narrow"/>
                <a:cs typeface="Arial Narrow"/>
              </a:endParaRPr>
            </a:p>
          </p:txBody>
        </p:sp>
      </p:grpSp>
      <p:grpSp>
        <p:nvGrpSpPr>
          <p:cNvPr id="10" name="Group 9"/>
          <p:cNvGrpSpPr/>
          <p:nvPr/>
        </p:nvGrpSpPr>
        <p:grpSpPr>
          <a:xfrm>
            <a:off x="639221" y="2190071"/>
            <a:ext cx="3258295" cy="3258295"/>
            <a:chOff x="127076" y="2158109"/>
            <a:chExt cx="3258295" cy="3258295"/>
          </a:xfrm>
        </p:grpSpPr>
        <p:pic>
          <p:nvPicPr>
            <p:cNvPr id="6" name="Picture 5" descr="jack4.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1186973">
              <a:off x="127076" y="2158109"/>
              <a:ext cx="3258295" cy="3258295"/>
            </a:xfrm>
            <a:prstGeom prst="rect">
              <a:avLst/>
            </a:prstGeom>
          </p:spPr>
        </p:pic>
        <p:sp>
          <p:nvSpPr>
            <p:cNvPr id="14" name="Content Placeholder 4"/>
            <p:cNvSpPr txBox="1">
              <a:spLocks/>
            </p:cNvSpPr>
            <p:nvPr/>
          </p:nvSpPr>
          <p:spPr bwMode="auto">
            <a:xfrm>
              <a:off x="945043" y="3088064"/>
              <a:ext cx="2341124" cy="1119781"/>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chemeClr val="bg1"/>
                  </a:solidFill>
                  <a:latin typeface="Arial Narrow"/>
                  <a:cs typeface="Arial Narrow"/>
                </a:rPr>
                <a:t>4. Multiple objectives</a:t>
              </a:r>
              <a:endParaRPr lang="en-US" altLang="en-US" sz="2400" b="1" dirty="0">
                <a:solidFill>
                  <a:schemeClr val="bg1"/>
                </a:solidFill>
                <a:latin typeface="Arial Narrow"/>
                <a:cs typeface="Arial Narrow"/>
              </a:endParaRPr>
            </a:p>
          </p:txBody>
        </p:sp>
      </p:grpSp>
      <p:grpSp>
        <p:nvGrpSpPr>
          <p:cNvPr id="18" name="Group 17"/>
          <p:cNvGrpSpPr/>
          <p:nvPr/>
        </p:nvGrpSpPr>
        <p:grpSpPr>
          <a:xfrm>
            <a:off x="3508996" y="982034"/>
            <a:ext cx="2348407" cy="2348407"/>
            <a:chOff x="3607773" y="530482"/>
            <a:chExt cx="2348407" cy="2348407"/>
          </a:xfrm>
        </p:grpSpPr>
        <p:pic>
          <p:nvPicPr>
            <p:cNvPr id="45" name="Picture 44" descr="butterfly2.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1325770">
              <a:off x="3607773" y="530482"/>
              <a:ext cx="2348407" cy="2348407"/>
            </a:xfrm>
            <a:prstGeom prst="rect">
              <a:avLst/>
            </a:prstGeom>
          </p:spPr>
        </p:pic>
        <p:sp>
          <p:nvSpPr>
            <p:cNvPr id="9" name="Content Placeholder 4"/>
            <p:cNvSpPr txBox="1">
              <a:spLocks/>
            </p:cNvSpPr>
            <p:nvPr/>
          </p:nvSpPr>
          <p:spPr bwMode="auto">
            <a:xfrm>
              <a:off x="3692431" y="1462333"/>
              <a:ext cx="2213863" cy="9110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2. Appropriate scale</a:t>
              </a:r>
              <a:endParaRPr lang="en-US" altLang="en-US" sz="2400" b="1" dirty="0">
                <a:solidFill>
                  <a:srgbClr val="FFFFFF"/>
                </a:solidFill>
                <a:latin typeface="Arial Narrow"/>
                <a:cs typeface="Arial Narrow"/>
              </a:endParaRPr>
            </a:p>
          </p:txBody>
        </p:sp>
      </p:grpSp>
      <p:grpSp>
        <p:nvGrpSpPr>
          <p:cNvPr id="19" name="Group 18"/>
          <p:cNvGrpSpPr/>
          <p:nvPr/>
        </p:nvGrpSpPr>
        <p:grpSpPr>
          <a:xfrm rot="262051">
            <a:off x="6287904" y="1107814"/>
            <a:ext cx="2413575" cy="2399168"/>
            <a:chOff x="6223573" y="786441"/>
            <a:chExt cx="2413575" cy="2399168"/>
          </a:xfrm>
        </p:grpSpPr>
        <p:pic>
          <p:nvPicPr>
            <p:cNvPr id="5" name="Picture 4" descr="tang3.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23573" y="786441"/>
              <a:ext cx="2399168" cy="2399168"/>
            </a:xfrm>
            <a:prstGeom prst="rect">
              <a:avLst/>
            </a:prstGeom>
          </p:spPr>
        </p:pic>
        <p:sp>
          <p:nvSpPr>
            <p:cNvPr id="13" name="Content Placeholder 4"/>
            <p:cNvSpPr txBox="1">
              <a:spLocks/>
            </p:cNvSpPr>
            <p:nvPr/>
          </p:nvSpPr>
          <p:spPr bwMode="auto">
            <a:xfrm rot="130832">
              <a:off x="6310683" y="1574092"/>
              <a:ext cx="2326465" cy="92518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3. Increased participation</a:t>
              </a:r>
              <a:endParaRPr lang="en-US" altLang="en-US" sz="2400" b="1" dirty="0">
                <a:solidFill>
                  <a:srgbClr val="FFFFFF"/>
                </a:solidFill>
                <a:latin typeface="Arial Narrow"/>
                <a:cs typeface="Arial Narrow"/>
              </a:endParaRPr>
            </a:p>
          </p:txBody>
        </p:sp>
      </p:grpSp>
    </p:spTree>
    <p:extLst>
      <p:ext uri="{BB962C8B-B14F-4D97-AF65-F5344CB8AC3E}">
        <p14:creationId xmlns:p14="http://schemas.microsoft.com/office/powerpoint/2010/main" val="1584863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txBox="1">
            <a:spLocks/>
          </p:cNvSpPr>
          <p:nvPr/>
        </p:nvSpPr>
        <p:spPr bwMode="auto">
          <a:xfrm>
            <a:off x="1459250" y="138544"/>
            <a:ext cx="7684750" cy="126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smtClean="0">
                <a:solidFill>
                  <a:srgbClr val="008000"/>
                </a:solidFill>
                <a:latin typeface="Arial Narrow"/>
                <a:cs typeface="Arial Narrow"/>
              </a:rPr>
              <a:t>EAFM is based on </a:t>
            </a:r>
          </a:p>
          <a:p>
            <a:pPr algn="ctr" eaLnBrk="1" hangingPunct="1"/>
            <a:r>
              <a:rPr lang="en-US" altLang="en-US" sz="4000" b="1" dirty="0" smtClean="0">
                <a:solidFill>
                  <a:srgbClr val="008000"/>
                </a:solidFill>
                <a:latin typeface="Arial Narrow"/>
                <a:cs typeface="Arial Narrow"/>
              </a:rPr>
              <a:t>PLAN		DO  		CHECK &amp; IMPROVE</a:t>
            </a:r>
            <a:endParaRPr lang="en-US" altLang="en-US" sz="4000" b="1" dirty="0">
              <a:solidFill>
                <a:srgbClr val="008000"/>
              </a:solidFill>
              <a:latin typeface="Arial Narrow"/>
              <a:cs typeface="Arial Narrow"/>
            </a:endParaRPr>
          </a:p>
          <a:p>
            <a:pPr algn="ctr" eaLnBrk="1" hangingPunct="1">
              <a:lnSpc>
                <a:spcPct val="80000"/>
              </a:lnSpc>
            </a:pPr>
            <a:endParaRPr lang="en-US" altLang="en-US" sz="4800" b="1" dirty="0">
              <a:solidFill>
                <a:srgbClr val="008000"/>
              </a:solidFill>
              <a:latin typeface="Myriad Pro" pitchFamily="34" charset="0"/>
            </a:endParaRPr>
          </a:p>
        </p:txBody>
      </p:sp>
      <p:pic>
        <p:nvPicPr>
          <p:cNvPr id="45059"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56484" y="1665312"/>
            <a:ext cx="5667375"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956985" y="1145233"/>
            <a:ext cx="497416" cy="0"/>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310606" y="1145233"/>
            <a:ext cx="497416" cy="0"/>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pic>
        <p:nvPicPr>
          <p:cNvPr id="6" name="Picture 5" descr="EAFM_image_green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1459250" cy="6876288"/>
          </a:xfrm>
          <a:prstGeom prst="rect">
            <a:avLst/>
          </a:prstGeom>
        </p:spPr>
      </p:pic>
    </p:spTree>
    <p:extLst>
      <p:ext uri="{BB962C8B-B14F-4D97-AF65-F5344CB8AC3E}">
        <p14:creationId xmlns:p14="http://schemas.microsoft.com/office/powerpoint/2010/main" val="2072507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Content Placeholder 4"/>
          <p:cNvSpPr txBox="1">
            <a:spLocks/>
          </p:cNvSpPr>
          <p:nvPr/>
        </p:nvSpPr>
        <p:spPr bwMode="auto">
          <a:xfrm>
            <a:off x="501970" y="2287421"/>
            <a:ext cx="3707983" cy="101093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7" name="Content Placeholder 4"/>
          <p:cNvSpPr txBox="1">
            <a:spLocks/>
          </p:cNvSpPr>
          <p:nvPr/>
        </p:nvSpPr>
        <p:spPr bwMode="auto">
          <a:xfrm>
            <a:off x="321274" y="5842577"/>
            <a:ext cx="3888680" cy="680468"/>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6" name="Content Placeholder 4"/>
          <p:cNvSpPr txBox="1">
            <a:spLocks/>
          </p:cNvSpPr>
          <p:nvPr/>
        </p:nvSpPr>
        <p:spPr bwMode="auto">
          <a:xfrm>
            <a:off x="392381" y="4155961"/>
            <a:ext cx="3817572" cy="80358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0" name="Down Arrow 19"/>
          <p:cNvSpPr/>
          <p:nvPr/>
        </p:nvSpPr>
        <p:spPr>
          <a:xfrm>
            <a:off x="1790908" y="3368718"/>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endParaRPr>
          </a:p>
        </p:txBody>
      </p:sp>
      <p:sp>
        <p:nvSpPr>
          <p:cNvPr id="21" name="Down Arrow 20"/>
          <p:cNvSpPr/>
          <p:nvPr/>
        </p:nvSpPr>
        <p:spPr>
          <a:xfrm>
            <a:off x="1809797" y="5034552"/>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014" name="Title 1"/>
          <p:cNvSpPr txBox="1">
            <a:spLocks/>
          </p:cNvSpPr>
          <p:nvPr/>
        </p:nvSpPr>
        <p:spPr bwMode="auto">
          <a:xfrm>
            <a:off x="519080" y="2398187"/>
            <a:ext cx="3595892" cy="73317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smtClean="0">
                <a:solidFill>
                  <a:srgbClr val="008000"/>
                </a:solidFill>
                <a:latin typeface="Arial Narrow"/>
                <a:cs typeface="Arial Narrow"/>
              </a:rPr>
              <a:t>Legislation/policy</a:t>
            </a:r>
            <a:endParaRPr lang="en-US" altLang="en-US" sz="3000" dirty="0">
              <a:solidFill>
                <a:srgbClr val="008000"/>
              </a:solidFill>
              <a:latin typeface="Arial Narrow"/>
              <a:cs typeface="Arial Narrow"/>
            </a:endParaRPr>
          </a:p>
        </p:txBody>
      </p:sp>
      <p:sp>
        <p:nvSpPr>
          <p:cNvPr id="43016" name="Title 1"/>
          <p:cNvSpPr txBox="1">
            <a:spLocks/>
          </p:cNvSpPr>
          <p:nvPr/>
        </p:nvSpPr>
        <p:spPr bwMode="auto">
          <a:xfrm>
            <a:off x="367456" y="5879016"/>
            <a:ext cx="4057710"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smtClean="0">
                <a:solidFill>
                  <a:srgbClr val="008000"/>
                </a:solidFill>
                <a:latin typeface="Arial Narrow"/>
                <a:cs typeface="Arial Narrow"/>
              </a:rPr>
              <a:t>Management </a:t>
            </a:r>
            <a:r>
              <a:rPr lang="en-US" altLang="en-US" sz="3000" b="1" dirty="0">
                <a:solidFill>
                  <a:srgbClr val="008000"/>
                </a:solidFill>
                <a:latin typeface="Arial Narrow"/>
                <a:cs typeface="Arial Narrow"/>
              </a:rPr>
              <a:t>actions</a:t>
            </a:r>
            <a:endParaRPr lang="en-US" altLang="en-US" sz="3000" dirty="0">
              <a:solidFill>
                <a:srgbClr val="008000"/>
              </a:solidFill>
              <a:latin typeface="Arial Narrow"/>
              <a:cs typeface="Arial Narrow"/>
            </a:endParaRPr>
          </a:p>
        </p:txBody>
      </p:sp>
      <p:sp>
        <p:nvSpPr>
          <p:cNvPr id="16" name="Title 1"/>
          <p:cNvSpPr txBox="1">
            <a:spLocks/>
          </p:cNvSpPr>
          <p:nvPr/>
        </p:nvSpPr>
        <p:spPr bwMode="auto">
          <a:xfrm>
            <a:off x="388531" y="4194022"/>
            <a:ext cx="4150074"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smtClean="0">
                <a:solidFill>
                  <a:srgbClr val="008000"/>
                </a:solidFill>
                <a:latin typeface="Arial Narrow"/>
                <a:cs typeface="Arial Narrow"/>
              </a:rPr>
              <a:t>EAFM PLAN</a:t>
            </a:r>
            <a:endParaRPr lang="en-US" altLang="en-US" sz="3000" dirty="0">
              <a:solidFill>
                <a:srgbClr val="008000"/>
              </a:solidFill>
              <a:latin typeface="Arial Narrow"/>
              <a:cs typeface="Arial Narrow"/>
            </a:endParaRPr>
          </a:p>
        </p:txBody>
      </p:sp>
      <p:sp>
        <p:nvSpPr>
          <p:cNvPr id="17" name="Content Placeholder 4"/>
          <p:cNvSpPr txBox="1">
            <a:spLocks/>
          </p:cNvSpPr>
          <p:nvPr/>
        </p:nvSpPr>
        <p:spPr bwMode="auto">
          <a:xfrm>
            <a:off x="109061" y="440041"/>
            <a:ext cx="7935995" cy="1171220"/>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sz="4000" b="1" dirty="0">
                <a:solidFill>
                  <a:srgbClr val="008000"/>
                </a:solidFill>
                <a:latin typeface="Arial Narrow"/>
                <a:cs typeface="Arial Narrow"/>
              </a:rPr>
              <a:t>EAFM </a:t>
            </a:r>
            <a:r>
              <a:rPr lang="en-US" altLang="en-US" sz="4000" b="1" dirty="0" smtClean="0">
                <a:solidFill>
                  <a:srgbClr val="008000"/>
                </a:solidFill>
                <a:latin typeface="Arial Narrow"/>
                <a:cs typeface="Arial Narrow"/>
              </a:rPr>
              <a:t>PLAN: </a:t>
            </a:r>
          </a:p>
          <a:p>
            <a:pPr marL="0" indent="0" eaLnBrk="1" hangingPunct="1">
              <a:spcBef>
                <a:spcPts val="0"/>
              </a:spcBef>
              <a:buNone/>
            </a:pPr>
            <a:r>
              <a:rPr lang="en-US" altLang="en-US" sz="4000" b="1" dirty="0" smtClean="0">
                <a:solidFill>
                  <a:srgbClr val="008000"/>
                </a:solidFill>
                <a:latin typeface="Arial Narrow"/>
                <a:cs typeface="Arial Narrow"/>
              </a:rPr>
              <a:t>linking legislation &amp; policy to </a:t>
            </a:r>
            <a:r>
              <a:rPr lang="en-US" altLang="en-US" sz="4000" b="1" dirty="0">
                <a:solidFill>
                  <a:srgbClr val="008000"/>
                </a:solidFill>
                <a:latin typeface="Arial Narrow"/>
                <a:cs typeface="Arial Narrow"/>
              </a:rPr>
              <a:t>action</a:t>
            </a:r>
          </a:p>
        </p:txBody>
      </p:sp>
      <p:pic>
        <p:nvPicPr>
          <p:cNvPr id="15" name="Picture 14" descr="6.7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36" y="46831"/>
            <a:ext cx="2500017" cy="1605324"/>
          </a:xfrm>
          <a:prstGeom prst="rect">
            <a:avLst/>
          </a:prstGeom>
        </p:spPr>
      </p:pic>
      <p:sp>
        <p:nvSpPr>
          <p:cNvPr id="2" name="Rectangle 1"/>
          <p:cNvSpPr/>
          <p:nvPr/>
        </p:nvSpPr>
        <p:spPr>
          <a:xfrm>
            <a:off x="4430352" y="1837047"/>
            <a:ext cx="4572000" cy="1200329"/>
          </a:xfrm>
          <a:prstGeom prst="rect">
            <a:avLst/>
          </a:prstGeom>
        </p:spPr>
        <p:txBody>
          <a:bodyPr>
            <a:spAutoFit/>
          </a:bodyPr>
          <a:lstStyle/>
          <a:p>
            <a:pPr eaLnBrk="1" hangingPunct="1">
              <a:lnSpc>
                <a:spcPct val="150000"/>
              </a:lnSpc>
            </a:pPr>
            <a:r>
              <a:rPr lang="en-AU" altLang="en-US" sz="2400" b="1" dirty="0" smtClean="0">
                <a:latin typeface="Arial Narrow"/>
                <a:cs typeface="Arial Narrow"/>
              </a:rPr>
              <a:t>Example</a:t>
            </a:r>
          </a:p>
          <a:p>
            <a:pPr eaLnBrk="1" hangingPunct="1">
              <a:lnSpc>
                <a:spcPct val="150000"/>
              </a:lnSpc>
            </a:pPr>
            <a:r>
              <a:rPr lang="en-AU" altLang="en-US" sz="2400" b="1" i="1" dirty="0" smtClean="0">
                <a:latin typeface="Arial Narrow"/>
                <a:cs typeface="Arial Narrow"/>
              </a:rPr>
              <a:t>      Sustainably </a:t>
            </a:r>
            <a:r>
              <a:rPr lang="en-AU" altLang="en-US" sz="2400" b="1" i="1" dirty="0">
                <a:latin typeface="Arial Narrow"/>
                <a:cs typeface="Arial Narrow"/>
              </a:rPr>
              <a:t>manage </a:t>
            </a:r>
            <a:r>
              <a:rPr lang="en-AU" altLang="en-US" sz="2400" b="1" i="1" dirty="0" smtClean="0">
                <a:latin typeface="Arial Narrow"/>
                <a:cs typeface="Arial Narrow"/>
              </a:rPr>
              <a:t>fisheries</a:t>
            </a:r>
          </a:p>
        </p:txBody>
      </p:sp>
      <p:sp>
        <p:nvSpPr>
          <p:cNvPr id="4" name="Rectangle 3"/>
          <p:cNvSpPr/>
          <p:nvPr/>
        </p:nvSpPr>
        <p:spPr>
          <a:xfrm>
            <a:off x="4897671" y="4069663"/>
            <a:ext cx="3566602" cy="840808"/>
          </a:xfrm>
          <a:prstGeom prst="rect">
            <a:avLst/>
          </a:prstGeom>
        </p:spPr>
        <p:txBody>
          <a:bodyPr wrap="square">
            <a:spAutoFit/>
          </a:bodyPr>
          <a:lstStyle/>
          <a:p>
            <a:pPr eaLnBrk="1" hangingPunct="1"/>
            <a:r>
              <a:rPr lang="en-AU" altLang="en-US" sz="2400" b="1" i="1" dirty="0" smtClean="0">
                <a:latin typeface="Arial Narrow"/>
                <a:cs typeface="Arial Narrow"/>
              </a:rPr>
              <a:t>Limit </a:t>
            </a:r>
            <a:r>
              <a:rPr lang="en-AU" altLang="en-US" sz="2400" b="1" i="1" dirty="0">
                <a:latin typeface="Arial Narrow"/>
                <a:cs typeface="Arial Narrow"/>
              </a:rPr>
              <a:t>fishing effort in the </a:t>
            </a:r>
            <a:r>
              <a:rPr lang="en-AU" altLang="en-US" sz="2400" b="1" i="1" dirty="0" smtClean="0">
                <a:latin typeface="Arial Narrow"/>
                <a:cs typeface="Arial Narrow"/>
              </a:rPr>
              <a:t>trawl  fishery</a:t>
            </a:r>
            <a:endParaRPr lang="en-AU" altLang="en-US" sz="2400" b="1" i="1" dirty="0">
              <a:latin typeface="Arial Narrow"/>
              <a:cs typeface="Arial Narrow"/>
            </a:endParaRPr>
          </a:p>
        </p:txBody>
      </p:sp>
      <p:sp>
        <p:nvSpPr>
          <p:cNvPr id="5" name="Rectangle 4"/>
          <p:cNvSpPr/>
          <p:nvPr/>
        </p:nvSpPr>
        <p:spPr>
          <a:xfrm>
            <a:off x="4997280" y="5705015"/>
            <a:ext cx="3495495" cy="830997"/>
          </a:xfrm>
          <a:prstGeom prst="rect">
            <a:avLst/>
          </a:prstGeom>
        </p:spPr>
        <p:txBody>
          <a:bodyPr wrap="square">
            <a:spAutoFit/>
          </a:bodyPr>
          <a:lstStyle/>
          <a:p>
            <a:pPr eaLnBrk="1" hangingPunct="1"/>
            <a:r>
              <a:rPr lang="en-AU" altLang="en-US" sz="2400" b="1" i="1" dirty="0">
                <a:latin typeface="Arial Narrow"/>
                <a:cs typeface="Arial Narrow"/>
              </a:rPr>
              <a:t>Control number of fishing </a:t>
            </a:r>
            <a:r>
              <a:rPr lang="en-AU" altLang="en-US" sz="2400" b="1" i="1" dirty="0" smtClean="0">
                <a:latin typeface="Arial Narrow"/>
                <a:cs typeface="Arial Narrow"/>
              </a:rPr>
              <a:t>boats/gears</a:t>
            </a:r>
            <a:endParaRPr lang="en-AU" altLang="en-US" sz="2400" b="1" i="1" dirty="0">
              <a:latin typeface="Arial Narrow"/>
              <a:cs typeface="Arial Narrow"/>
            </a:endParaRPr>
          </a:p>
        </p:txBody>
      </p:sp>
    </p:spTree>
    <p:extLst>
      <p:ext uri="{BB962C8B-B14F-4D97-AF65-F5344CB8AC3E}">
        <p14:creationId xmlns:p14="http://schemas.microsoft.com/office/powerpoint/2010/main" val="126450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24450"/>
            <a:ext cx="9144000" cy="68454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sz="4000" b="1" dirty="0">
                <a:solidFill>
                  <a:srgbClr val="008000"/>
                </a:solidFill>
                <a:latin typeface="Arial Narrow"/>
                <a:ea typeface="+mn-ea"/>
                <a:cs typeface="Arial Narrow"/>
              </a:rPr>
              <a:t>EAFM complements other approaches</a:t>
            </a:r>
          </a:p>
        </p:txBody>
      </p:sp>
      <p:sp>
        <p:nvSpPr>
          <p:cNvPr id="15" name="Oval 14"/>
          <p:cNvSpPr/>
          <p:nvPr/>
        </p:nvSpPr>
        <p:spPr>
          <a:xfrm>
            <a:off x="685801" y="1157576"/>
            <a:ext cx="7774208" cy="5112000"/>
          </a:xfrm>
          <a:prstGeom prst="ellipse">
            <a:avLst/>
          </a:prstGeom>
          <a:solidFill>
            <a:schemeClr val="tx2">
              <a:lumMod val="20000"/>
              <a:lumOff val="80000"/>
            </a:schemeClr>
          </a:solidFill>
          <a:ln w="63500" cap="rnd">
            <a:solidFill>
              <a:schemeClr val="accent1">
                <a:lumMod val="60000"/>
                <a:lumOff val="40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876029" y="1209058"/>
            <a:ext cx="3244767" cy="2941727"/>
          </a:xfrm>
          <a:prstGeom prst="ellipse">
            <a:avLst/>
          </a:prstGeom>
          <a:solidFill>
            <a:srgbClr val="3AA73D">
              <a:alpha val="64000"/>
            </a:srgb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615376" y="2273397"/>
            <a:ext cx="6459558" cy="3076349"/>
          </a:xfrm>
          <a:prstGeom prst="ellipse">
            <a:avLst/>
          </a:prstGeom>
          <a:solidFill>
            <a:srgbClr val="8F4AA9">
              <a:alpha val="52000"/>
            </a:srgb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4094686" y="4043596"/>
            <a:ext cx="2406440" cy="2079412"/>
          </a:xfrm>
          <a:prstGeom prst="ellipse">
            <a:avLst/>
          </a:prstGeom>
          <a:solidFill>
            <a:srgbClr val="FFFF00">
              <a:alpha val="61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613395" y="2361454"/>
            <a:ext cx="4762429" cy="2827084"/>
          </a:xfrm>
          <a:prstGeom prst="ellipse">
            <a:avLst/>
          </a:prstGeom>
          <a:solidFill>
            <a:schemeClr val="tx2">
              <a:lumMod val="60000"/>
              <a:lumOff val="40000"/>
              <a:alpha val="52000"/>
            </a:scheme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2780264" y="1707861"/>
            <a:ext cx="3436296" cy="52220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000000"/>
                </a:solidFill>
                <a:latin typeface="Myriad Pro"/>
                <a:cs typeface="Myriad Pro"/>
              </a:rPr>
              <a:t>Co-management</a:t>
            </a:r>
            <a:endParaRPr lang="en-US" sz="2800" dirty="0">
              <a:solidFill>
                <a:srgbClr val="000000"/>
              </a:solidFill>
              <a:latin typeface="Myriad Pro"/>
              <a:cs typeface="Myriad Pro"/>
            </a:endParaRPr>
          </a:p>
        </p:txBody>
      </p:sp>
      <p:sp>
        <p:nvSpPr>
          <p:cNvPr id="23" name="Title 1"/>
          <p:cNvSpPr txBox="1">
            <a:spLocks/>
          </p:cNvSpPr>
          <p:nvPr/>
        </p:nvSpPr>
        <p:spPr>
          <a:xfrm>
            <a:off x="1122533" y="3286014"/>
            <a:ext cx="3436296" cy="1158875"/>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Myriad Pro"/>
                <a:cs typeface="Myriad Pro"/>
              </a:rPr>
              <a:t>Conventional</a:t>
            </a:r>
            <a:r>
              <a:rPr lang="en-US" sz="2800" dirty="0" smtClean="0">
                <a:solidFill>
                  <a:srgbClr val="000000"/>
                </a:solidFill>
                <a:latin typeface="Myriad Pro"/>
                <a:cs typeface="Myriad Pro"/>
              </a:rPr>
              <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fisheries</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management</a:t>
            </a:r>
            <a:endParaRPr lang="en-US" sz="2800" dirty="0">
              <a:solidFill>
                <a:srgbClr val="000000"/>
              </a:solidFill>
              <a:latin typeface="Myriad Pro"/>
              <a:cs typeface="Myriad Pro"/>
            </a:endParaRPr>
          </a:p>
        </p:txBody>
      </p:sp>
      <p:sp>
        <p:nvSpPr>
          <p:cNvPr id="24" name="Title 1"/>
          <p:cNvSpPr txBox="1">
            <a:spLocks/>
          </p:cNvSpPr>
          <p:nvPr/>
        </p:nvSpPr>
        <p:spPr>
          <a:xfrm>
            <a:off x="4094686" y="4797811"/>
            <a:ext cx="2469940" cy="9395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800" dirty="0" smtClean="0">
                <a:solidFill>
                  <a:srgbClr val="000000"/>
                </a:solidFill>
                <a:latin typeface="Myriad Pro"/>
                <a:cs typeface="Myriad Pro"/>
              </a:rPr>
              <a:t>Marine spatial planning</a:t>
            </a:r>
            <a:endParaRPr lang="en-US" sz="2800" dirty="0">
              <a:solidFill>
                <a:srgbClr val="000000"/>
              </a:solidFill>
              <a:latin typeface="Myriad Pro"/>
              <a:cs typeface="Myriad Pro"/>
            </a:endParaRPr>
          </a:p>
        </p:txBody>
      </p:sp>
      <p:sp>
        <p:nvSpPr>
          <p:cNvPr id="25" name="Title 1"/>
          <p:cNvSpPr txBox="1">
            <a:spLocks/>
          </p:cNvSpPr>
          <p:nvPr/>
        </p:nvSpPr>
        <p:spPr>
          <a:xfrm>
            <a:off x="3892745" y="3236838"/>
            <a:ext cx="2278412" cy="77497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Myriad Pro"/>
                <a:cs typeface="Myriad Pro"/>
              </a:rPr>
              <a:t>EAFM</a:t>
            </a:r>
            <a:endParaRPr lang="en-US" sz="2800" b="1" dirty="0">
              <a:solidFill>
                <a:srgbClr val="FF0000"/>
              </a:solidFill>
              <a:latin typeface="Myriad Pro"/>
              <a:cs typeface="Myriad Pro"/>
            </a:endParaRPr>
          </a:p>
        </p:txBody>
      </p:sp>
      <p:sp>
        <p:nvSpPr>
          <p:cNvPr id="26" name="Title 1"/>
          <p:cNvSpPr txBox="1">
            <a:spLocks/>
          </p:cNvSpPr>
          <p:nvPr/>
        </p:nvSpPr>
        <p:spPr>
          <a:xfrm>
            <a:off x="5625758" y="3166530"/>
            <a:ext cx="2948730" cy="1158875"/>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000000"/>
                </a:solidFill>
                <a:latin typeface="Myriad Pro"/>
                <a:cs typeface="Myriad Pro"/>
              </a:rPr>
              <a:t>Integrated</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coastal zone</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management</a:t>
            </a:r>
            <a:endParaRPr lang="en-US" sz="2800" dirty="0">
              <a:solidFill>
                <a:srgbClr val="000000"/>
              </a:solidFill>
              <a:latin typeface="Myriad Pro"/>
              <a:cs typeface="Myriad Pro"/>
            </a:endParaRPr>
          </a:p>
        </p:txBody>
      </p:sp>
      <p:sp>
        <p:nvSpPr>
          <p:cNvPr id="18" name="Oval 17"/>
          <p:cNvSpPr/>
          <p:nvPr/>
        </p:nvSpPr>
        <p:spPr>
          <a:xfrm>
            <a:off x="1644978" y="2648619"/>
            <a:ext cx="2292490" cy="2194697"/>
          </a:xfrm>
          <a:prstGeom prst="ellipse">
            <a:avLst/>
          </a:prstGeom>
          <a:noFill/>
          <a:ln w="158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itle 1"/>
          <p:cNvSpPr txBox="1">
            <a:spLocks/>
          </p:cNvSpPr>
          <p:nvPr/>
        </p:nvSpPr>
        <p:spPr>
          <a:xfrm>
            <a:off x="1365477" y="5267571"/>
            <a:ext cx="2278412" cy="77497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Myriad Pro"/>
                <a:cs typeface="Myriad Pro"/>
              </a:rPr>
              <a:t>EA/EBM</a:t>
            </a:r>
            <a:endParaRPr lang="en-US" sz="2400" b="1" dirty="0">
              <a:latin typeface="Myriad Pro"/>
              <a:cs typeface="Myriad Pro"/>
            </a:endParaRPr>
          </a:p>
        </p:txBody>
      </p:sp>
      <p:sp>
        <p:nvSpPr>
          <p:cNvPr id="22" name="TextBox 21"/>
          <p:cNvSpPr txBox="1"/>
          <p:nvPr/>
        </p:nvSpPr>
        <p:spPr>
          <a:xfrm>
            <a:off x="8637748" y="6437869"/>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13</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170563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6" name="Content Placeholder 2"/>
          <p:cNvSpPr>
            <a:spLocks noGrp="1"/>
          </p:cNvSpPr>
          <p:nvPr>
            <p:ph idx="1"/>
          </p:nvPr>
        </p:nvSpPr>
        <p:spPr bwMode="auto">
          <a:xfrm>
            <a:off x="1551058" y="1024652"/>
            <a:ext cx="7519629" cy="5910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indent="-228600">
              <a:spcBef>
                <a:spcPts val="0"/>
              </a:spcBef>
              <a:spcAft>
                <a:spcPts val="800"/>
              </a:spcAft>
              <a:buClr>
                <a:srgbClr val="008000"/>
              </a:buClr>
              <a:buFont typeface="Arial" panose="020B0604020202020204" pitchFamily="34" charset="0"/>
              <a:buChar char="•"/>
              <a:defRPr/>
            </a:pPr>
            <a:r>
              <a:rPr lang="en-US" sz="2400" dirty="0">
                <a:latin typeface="Arial Narrow"/>
                <a:cs typeface="Arial Narrow"/>
              </a:rPr>
              <a:t>Helps link existing approaches through </a:t>
            </a:r>
            <a:r>
              <a:rPr lang="en-US" sz="2400" dirty="0" smtClean="0">
                <a:latin typeface="Arial Narrow"/>
                <a:cs typeface="Arial Narrow"/>
              </a:rPr>
              <a:t>a logical </a:t>
            </a:r>
            <a:r>
              <a:rPr lang="en-US" sz="2400" dirty="0">
                <a:latin typeface="Arial Narrow"/>
                <a:cs typeface="Arial Narrow"/>
              </a:rPr>
              <a:t>and comprehensive </a:t>
            </a:r>
            <a:r>
              <a:rPr lang="en-US" sz="2400" dirty="0" smtClean="0">
                <a:latin typeface="Arial Narrow"/>
                <a:cs typeface="Arial Narrow"/>
              </a:rPr>
              <a:t>framework</a:t>
            </a:r>
          </a:p>
          <a:p>
            <a:pPr marL="228600" lvl="1" indent="-228600">
              <a:spcBef>
                <a:spcPts val="0"/>
              </a:spcBef>
              <a:spcAft>
                <a:spcPts val="800"/>
              </a:spcAft>
              <a:buClr>
                <a:srgbClr val="008000"/>
              </a:buClr>
              <a:buFont typeface="Arial" panose="020B0604020202020204" pitchFamily="34" charset="0"/>
              <a:buChar char="•"/>
              <a:defRPr/>
            </a:pPr>
            <a:r>
              <a:rPr lang="en-US" sz="2400" dirty="0">
                <a:solidFill>
                  <a:srgbClr val="008000"/>
                </a:solidFill>
                <a:latin typeface="Arial Narrow"/>
                <a:cs typeface="Arial Narrow"/>
              </a:rPr>
              <a:t>Focuses on the real issues and their </a:t>
            </a:r>
            <a:r>
              <a:rPr lang="en-US" sz="2400" dirty="0" smtClean="0">
                <a:solidFill>
                  <a:srgbClr val="008000"/>
                </a:solidFill>
                <a:latin typeface="Arial Narrow"/>
                <a:cs typeface="Arial Narrow"/>
              </a:rPr>
              <a:t>causes</a:t>
            </a:r>
          </a:p>
          <a:p>
            <a:pPr marL="228600" lvl="1" indent="-228600">
              <a:spcBef>
                <a:spcPts val="0"/>
              </a:spcBef>
              <a:spcAft>
                <a:spcPts val="800"/>
              </a:spcAft>
              <a:buClr>
                <a:srgbClr val="008000"/>
              </a:buClr>
              <a:buFont typeface="Arial" panose="020B0604020202020204" pitchFamily="34" charset="0"/>
              <a:buChar char="•"/>
              <a:defRPr/>
            </a:pPr>
            <a:r>
              <a:rPr lang="en-US" sz="2400" dirty="0">
                <a:latin typeface="Arial Narrow"/>
                <a:cs typeface="Arial Narrow"/>
              </a:rPr>
              <a:t>Increases trade </a:t>
            </a:r>
            <a:r>
              <a:rPr lang="en-US" sz="2400" dirty="0" smtClean="0">
                <a:latin typeface="Arial Narrow"/>
                <a:cs typeface="Arial Narrow"/>
              </a:rPr>
              <a:t>opportunities and demand </a:t>
            </a:r>
            <a:r>
              <a:rPr lang="en-US" sz="2400" dirty="0">
                <a:latin typeface="Arial Narrow"/>
                <a:cs typeface="Arial Narrow"/>
              </a:rPr>
              <a:t>for fisheries </a:t>
            </a:r>
            <a:r>
              <a:rPr lang="en-US" sz="2400" dirty="0" smtClean="0">
                <a:latin typeface="Arial Narrow"/>
                <a:cs typeface="Arial Narrow"/>
              </a:rPr>
              <a:t>products</a:t>
            </a:r>
          </a:p>
          <a:p>
            <a:pPr marL="228600" lvl="1" indent="-228600">
              <a:spcBef>
                <a:spcPts val="0"/>
              </a:spcBef>
              <a:spcAft>
                <a:spcPts val="800"/>
              </a:spcAft>
              <a:buClr>
                <a:srgbClr val="008000"/>
              </a:buClr>
              <a:buFont typeface="Arial" panose="020B0604020202020204" pitchFamily="34" charset="0"/>
              <a:buChar char="•"/>
              <a:defRPr/>
            </a:pPr>
            <a:r>
              <a:rPr lang="en-US" sz="2400" dirty="0">
                <a:solidFill>
                  <a:srgbClr val="008000"/>
                </a:solidFill>
                <a:latin typeface="Arial Narrow"/>
                <a:cs typeface="Arial Narrow"/>
              </a:rPr>
              <a:t>Reduces conflicts and political </a:t>
            </a:r>
            <a:r>
              <a:rPr lang="en-US" sz="2400" dirty="0" smtClean="0">
                <a:solidFill>
                  <a:srgbClr val="008000"/>
                </a:solidFill>
                <a:latin typeface="Arial Narrow"/>
                <a:cs typeface="Arial Narrow"/>
              </a:rPr>
              <a:t>tensions</a:t>
            </a:r>
          </a:p>
          <a:p>
            <a:pPr marL="228600" lvl="1" indent="-228600">
              <a:spcBef>
                <a:spcPts val="0"/>
              </a:spcBef>
              <a:spcAft>
                <a:spcPts val="800"/>
              </a:spcAft>
              <a:buClr>
                <a:srgbClr val="008000"/>
              </a:buClr>
              <a:buFont typeface="Arial" panose="020B0604020202020204" pitchFamily="34" charset="0"/>
              <a:buChar char="•"/>
              <a:defRPr/>
            </a:pPr>
            <a:r>
              <a:rPr lang="en-US" sz="2400" dirty="0">
                <a:latin typeface="Arial Narrow"/>
                <a:cs typeface="Arial Narrow"/>
              </a:rPr>
              <a:t>Helps staff become more effective in natural resource </a:t>
            </a:r>
            <a:r>
              <a:rPr lang="en-US" sz="2400" dirty="0" smtClean="0">
                <a:latin typeface="Arial Narrow"/>
                <a:cs typeface="Arial Narrow"/>
              </a:rPr>
              <a:t>management</a:t>
            </a:r>
          </a:p>
          <a:p>
            <a:pPr marL="228600" lvl="1" indent="-228600">
              <a:spcBef>
                <a:spcPts val="0"/>
              </a:spcBef>
              <a:spcAft>
                <a:spcPts val="800"/>
              </a:spcAft>
              <a:buClr>
                <a:srgbClr val="008000"/>
              </a:buClr>
              <a:buFont typeface="Arial" panose="020B0604020202020204" pitchFamily="34" charset="0"/>
              <a:buChar char="•"/>
              <a:defRPr/>
            </a:pPr>
            <a:r>
              <a:rPr lang="en-US" sz="2400" dirty="0">
                <a:solidFill>
                  <a:srgbClr val="008000"/>
                </a:solidFill>
                <a:latin typeface="Arial Narrow"/>
                <a:cs typeface="Arial Narrow"/>
              </a:rPr>
              <a:t>Helps leverage funding and leads to better reallocation of existing </a:t>
            </a:r>
            <a:r>
              <a:rPr lang="en-US" sz="2400" dirty="0" smtClean="0">
                <a:solidFill>
                  <a:srgbClr val="008000"/>
                </a:solidFill>
                <a:latin typeface="Arial Narrow"/>
                <a:cs typeface="Arial Narrow"/>
              </a:rPr>
              <a:t>funds</a:t>
            </a:r>
          </a:p>
          <a:p>
            <a:pPr marL="228600" lvl="1" indent="-228600">
              <a:spcBef>
                <a:spcPts val="0"/>
              </a:spcBef>
              <a:spcAft>
                <a:spcPts val="1600"/>
              </a:spcAft>
              <a:buClr>
                <a:srgbClr val="008000"/>
              </a:buClr>
              <a:buFont typeface="Arial" panose="020B0604020202020204" pitchFamily="34" charset="0"/>
              <a:buChar char="•"/>
              <a:defRPr/>
            </a:pPr>
            <a:r>
              <a:rPr lang="en-US" sz="2400" dirty="0" smtClean="0">
                <a:latin typeface="Arial Narrow"/>
                <a:cs typeface="Arial Narrow"/>
              </a:rPr>
              <a:t>Results in sharing of responsibilities and human resources with other agencies</a:t>
            </a:r>
          </a:p>
          <a:p>
            <a:pPr marL="0" lvl="1" indent="0" algn="ctr">
              <a:spcBef>
                <a:spcPts val="0"/>
              </a:spcBef>
              <a:spcAft>
                <a:spcPts val="600"/>
              </a:spcAft>
              <a:buClr>
                <a:srgbClr val="71C8FF"/>
              </a:buClr>
              <a:buNone/>
              <a:defRPr/>
            </a:pPr>
            <a:r>
              <a:rPr lang="en-US" sz="2400" b="1" i="1" dirty="0" smtClean="0">
                <a:solidFill>
                  <a:srgbClr val="008000"/>
                </a:solidFill>
                <a:latin typeface="Arial Narrow"/>
                <a:cs typeface="Arial Narrow"/>
              </a:rPr>
              <a:t>You and your </a:t>
            </a:r>
            <a:r>
              <a:rPr lang="en-US" sz="2400" b="1" i="1" dirty="0">
                <a:solidFill>
                  <a:srgbClr val="008000"/>
                </a:solidFill>
                <a:latin typeface="Arial Narrow"/>
                <a:cs typeface="Arial Narrow"/>
              </a:rPr>
              <a:t>agency WILL make a difference </a:t>
            </a:r>
            <a:endParaRPr lang="en-US" sz="2400" b="1" i="1" dirty="0" smtClean="0">
              <a:solidFill>
                <a:srgbClr val="008000"/>
              </a:solidFill>
              <a:latin typeface="Arial Narrow"/>
              <a:cs typeface="Arial Narrow"/>
            </a:endParaRPr>
          </a:p>
          <a:p>
            <a:pPr marL="0" lvl="1" indent="0" algn="ctr">
              <a:spcBef>
                <a:spcPts val="0"/>
              </a:spcBef>
              <a:spcAft>
                <a:spcPts val="600"/>
              </a:spcAft>
              <a:buClr>
                <a:srgbClr val="71C8FF"/>
              </a:buClr>
              <a:buNone/>
              <a:defRPr/>
            </a:pPr>
            <a:r>
              <a:rPr lang="en-US" sz="2400" b="1" i="1" dirty="0" smtClean="0">
                <a:solidFill>
                  <a:srgbClr val="008000"/>
                </a:solidFill>
                <a:latin typeface="Arial Narrow"/>
                <a:cs typeface="Arial Narrow"/>
              </a:rPr>
              <a:t>for the fisheries</a:t>
            </a:r>
            <a:r>
              <a:rPr lang="en-US" sz="2400" b="1" i="1" dirty="0">
                <a:solidFill>
                  <a:srgbClr val="008000"/>
                </a:solidFill>
                <a:latin typeface="Arial Narrow"/>
                <a:cs typeface="Arial Narrow"/>
              </a:rPr>
              <a:t>, the </a:t>
            </a:r>
            <a:r>
              <a:rPr lang="en-US" sz="2400" b="1" i="1" dirty="0" smtClean="0">
                <a:solidFill>
                  <a:srgbClr val="008000"/>
                </a:solidFill>
                <a:latin typeface="Arial Narrow"/>
                <a:cs typeface="Arial Narrow"/>
              </a:rPr>
              <a:t>people, </a:t>
            </a:r>
            <a:r>
              <a:rPr lang="en-US" sz="2400" b="1" i="1" dirty="0">
                <a:solidFill>
                  <a:srgbClr val="008000"/>
                </a:solidFill>
                <a:latin typeface="Arial Narrow"/>
                <a:cs typeface="Arial Narrow"/>
              </a:rPr>
              <a:t>and the </a:t>
            </a:r>
            <a:r>
              <a:rPr lang="en-US" sz="2400" b="1" i="1" dirty="0" smtClean="0">
                <a:solidFill>
                  <a:srgbClr val="008000"/>
                </a:solidFill>
                <a:latin typeface="Arial Narrow"/>
                <a:cs typeface="Arial Narrow"/>
              </a:rPr>
              <a:t>environment…</a:t>
            </a:r>
            <a:endParaRPr lang="en-US" sz="2400" b="1" i="1" dirty="0">
              <a:solidFill>
                <a:srgbClr val="008000"/>
              </a:solidFill>
              <a:latin typeface="Arial Narrow"/>
              <a:cs typeface="Arial Narrow"/>
            </a:endParaRPr>
          </a:p>
          <a:p>
            <a:pPr marL="228600" lvl="1" indent="-228600">
              <a:spcBef>
                <a:spcPts val="0"/>
              </a:spcBef>
              <a:spcAft>
                <a:spcPts val="800"/>
              </a:spcAft>
              <a:buClr>
                <a:srgbClr val="71C8FF"/>
              </a:buClr>
              <a:buFont typeface="Arial" panose="020B0604020202020204" pitchFamily="34" charset="0"/>
              <a:buChar char="•"/>
              <a:defRPr/>
            </a:pPr>
            <a:endParaRPr lang="en-US" sz="2400" dirty="0" smtClean="0">
              <a:cs typeface="Arial" panose="020B0604020202020204" pitchFamily="34" charset="0"/>
            </a:endParaRPr>
          </a:p>
          <a:p>
            <a:pPr marL="0" indent="-400050">
              <a:spcBef>
                <a:spcPts val="0"/>
              </a:spcBef>
              <a:spcAft>
                <a:spcPts val="800"/>
              </a:spcAft>
              <a:buClr>
                <a:srgbClr val="71C8FF"/>
              </a:buClr>
              <a:defRPr/>
            </a:pPr>
            <a:endParaRPr lang="en-US" dirty="0" smtClean="0">
              <a:cs typeface="Arial" panose="020B0604020202020204" pitchFamily="34" charset="0"/>
            </a:endParaRPr>
          </a:p>
          <a:p>
            <a:pPr marL="228600" lvl="1" indent="-228600">
              <a:spcBef>
                <a:spcPts val="0"/>
              </a:spcBef>
              <a:spcAft>
                <a:spcPts val="800"/>
              </a:spcAft>
              <a:buClr>
                <a:srgbClr val="71C8FF"/>
              </a:buClr>
              <a:buFont typeface="Arial" panose="020B0604020202020204" pitchFamily="34" charset="0"/>
              <a:buChar char="•"/>
              <a:defRPr/>
            </a:pPr>
            <a:endParaRPr lang="en-US" sz="2400" dirty="0" smtClean="0">
              <a:cs typeface="Arial" panose="020B0604020202020204" pitchFamily="34" charset="0"/>
            </a:endParaRPr>
          </a:p>
          <a:p>
            <a:pPr marL="228600" lvl="1" indent="-228600">
              <a:spcBef>
                <a:spcPts val="0"/>
              </a:spcBef>
              <a:spcAft>
                <a:spcPts val="800"/>
              </a:spcAft>
              <a:buClr>
                <a:srgbClr val="71C8FF"/>
              </a:buClr>
              <a:buFont typeface="Arial" panose="020B0604020202020204" pitchFamily="34" charset="0"/>
              <a:buChar char="•"/>
              <a:defRPr/>
            </a:pPr>
            <a:endParaRPr lang="en-AU" sz="2400" dirty="0">
              <a:cs typeface="Arial" panose="020B0604020202020204" pitchFamily="34" charset="0"/>
            </a:endParaRPr>
          </a:p>
          <a:p>
            <a:pPr>
              <a:spcAft>
                <a:spcPts val="800"/>
              </a:spcAft>
            </a:pPr>
            <a:endParaRPr lang="en-US" altLang="en-US" sz="2400" dirty="0">
              <a:ea typeface="Myriad Pro" pitchFamily="34" charset="0"/>
              <a:cs typeface="Myriad Pro" pitchFamily="34" charset="0"/>
            </a:endParaRPr>
          </a:p>
        </p:txBody>
      </p:sp>
      <p:sp>
        <p:nvSpPr>
          <p:cNvPr id="6" name="Rectangle 5"/>
          <p:cNvSpPr/>
          <p:nvPr/>
        </p:nvSpPr>
        <p:spPr bwMode="auto">
          <a:xfrm>
            <a:off x="0" y="6459538"/>
            <a:ext cx="9180513"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sp>
        <p:nvSpPr>
          <p:cNvPr id="9" name="Content Placeholder 4"/>
          <p:cNvSpPr txBox="1">
            <a:spLocks/>
          </p:cNvSpPr>
          <p:nvPr/>
        </p:nvSpPr>
        <p:spPr bwMode="auto">
          <a:xfrm>
            <a:off x="1424580" y="74307"/>
            <a:ext cx="7698885" cy="84184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4000" b="1" dirty="0" smtClean="0">
                <a:solidFill>
                  <a:srgbClr val="008000"/>
                </a:solidFill>
                <a:latin typeface="Arial Narrow"/>
                <a:cs typeface="Arial Narrow"/>
              </a:rPr>
              <a:t>What’s in it for you and your agency?</a:t>
            </a:r>
            <a:endParaRPr lang="en-US" altLang="en-US" sz="4000" b="1" dirty="0">
              <a:solidFill>
                <a:srgbClr val="008000"/>
              </a:solidFill>
              <a:latin typeface="Arial Narrow"/>
              <a:cs typeface="Arial Narrow"/>
            </a:endParaRPr>
          </a:p>
        </p:txBody>
      </p:sp>
      <p:pic>
        <p:nvPicPr>
          <p:cNvPr id="2" name="Picture 1" descr="EAFM_image_green3.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459251" cy="6876288"/>
          </a:xfrm>
          <a:prstGeom prst="rect">
            <a:avLst/>
          </a:prstGeom>
        </p:spPr>
      </p:pic>
    </p:spTree>
    <p:extLst>
      <p:ext uri="{BB962C8B-B14F-4D97-AF65-F5344CB8AC3E}">
        <p14:creationId xmlns:p14="http://schemas.microsoft.com/office/powerpoint/2010/main" val="119450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OS_2.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3227"/>
            <a:ext cx="4420333" cy="6876288"/>
          </a:xfrm>
          <a:prstGeom prst="rect">
            <a:avLst/>
          </a:prstGeom>
        </p:spPr>
      </p:pic>
      <p:pic>
        <p:nvPicPr>
          <p:cNvPr id="15" name="Picture 14" descr="EAFM_SAVE.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82335" y="-3227"/>
            <a:ext cx="4689887" cy="6875264"/>
          </a:xfrm>
          <a:prstGeom prst="rect">
            <a:avLst/>
          </a:prstGeom>
        </p:spPr>
      </p:pic>
      <p:sp>
        <p:nvSpPr>
          <p:cNvPr id="17" name="Rectangle 18"/>
          <p:cNvSpPr>
            <a:spLocks noChangeArrowheads="1"/>
          </p:cNvSpPr>
          <p:nvPr/>
        </p:nvSpPr>
        <p:spPr bwMode="auto">
          <a:xfrm>
            <a:off x="0" y="6580187"/>
            <a:ext cx="2843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smtClean="0">
                <a:solidFill>
                  <a:schemeClr val="bg1">
                    <a:lumMod val="85000"/>
                  </a:schemeClr>
                </a:solidFill>
                <a:latin typeface="Arial Narrow"/>
                <a:cs typeface="Arial Narrow"/>
              </a:rPr>
              <a:t>Images </a:t>
            </a:r>
            <a:r>
              <a:rPr lang="en-US" altLang="en-US" sz="1200" dirty="0">
                <a:solidFill>
                  <a:schemeClr val="bg1">
                    <a:lumMod val="85000"/>
                  </a:schemeClr>
                </a:solidFill>
                <a:latin typeface="Arial Narrow"/>
                <a:cs typeface="Arial Narrow"/>
              </a:rPr>
              <a:t>adapted from FAO EAF Nansen Project</a:t>
            </a:r>
          </a:p>
        </p:txBody>
      </p:sp>
      <p:sp>
        <p:nvSpPr>
          <p:cNvPr id="20" name="Content Placeholder 4"/>
          <p:cNvSpPr txBox="1">
            <a:spLocks/>
          </p:cNvSpPr>
          <p:nvPr/>
        </p:nvSpPr>
        <p:spPr bwMode="auto">
          <a:xfrm>
            <a:off x="2313711" y="2716806"/>
            <a:ext cx="4357488" cy="939920"/>
          </a:xfrm>
          <a:prstGeom prst="roundRect">
            <a:avLst>
              <a:gd name="adj" fmla="val 22983"/>
            </a:avLst>
          </a:prstGeom>
          <a:solidFill>
            <a:schemeClr val="bg1">
              <a:alpha val="85000"/>
            </a:scheme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lnSpc>
                <a:spcPct val="90000"/>
              </a:lnSpc>
              <a:spcAft>
                <a:spcPts val="0"/>
              </a:spcAft>
              <a:buFont typeface="Arial"/>
              <a:buNone/>
              <a:defRPr/>
            </a:pPr>
            <a:r>
              <a:rPr lang="en-GB" sz="5000" b="1" dirty="0" smtClean="0">
                <a:solidFill>
                  <a:srgbClr val="008000"/>
                </a:solidFill>
                <a:latin typeface="Arial Narrow"/>
                <a:ea typeface="Times New Roman" panose="02020603050405020304" pitchFamily="18" charset="0"/>
                <a:cs typeface="Arial Narrow"/>
              </a:rPr>
              <a:t>Help is at hand! </a:t>
            </a:r>
          </a:p>
        </p:txBody>
      </p:sp>
      <p:grpSp>
        <p:nvGrpSpPr>
          <p:cNvPr id="37" name="Group 36"/>
          <p:cNvGrpSpPr/>
          <p:nvPr/>
        </p:nvGrpSpPr>
        <p:grpSpPr>
          <a:xfrm>
            <a:off x="2808556" y="1006711"/>
            <a:ext cx="1683899" cy="982917"/>
            <a:chOff x="2806133" y="1003923"/>
            <a:chExt cx="1683899" cy="982917"/>
          </a:xfrm>
        </p:grpSpPr>
        <p:pic>
          <p:nvPicPr>
            <p:cNvPr id="16" name="Picture 15" descr="lifesave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894548">
              <a:off x="2806133" y="1138747"/>
              <a:ext cx="1272140" cy="848093"/>
            </a:xfrm>
            <a:prstGeom prst="rect">
              <a:avLst/>
            </a:prstGeom>
          </p:spPr>
        </p:pic>
        <p:cxnSp>
          <p:nvCxnSpPr>
            <p:cNvPr id="25" name="Curved Connector 24"/>
            <p:cNvCxnSpPr/>
            <p:nvPr/>
          </p:nvCxnSpPr>
          <p:spPr>
            <a:xfrm flipV="1">
              <a:off x="3963939" y="1003923"/>
              <a:ext cx="526093" cy="327653"/>
            </a:xfrm>
            <a:prstGeom prst="curvedConnector3">
              <a:avLst>
                <a:gd name="adj1" fmla="val 50000"/>
              </a:avLst>
            </a:prstGeom>
            <a:ln w="22225"/>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802253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36250" y="698497"/>
            <a:ext cx="5714462" cy="424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914400" lvl="0" indent="-914400">
              <a:spcAft>
                <a:spcPts val="2400"/>
              </a:spcAft>
              <a:buAutoNum type="arabicPeriod"/>
            </a:pPr>
            <a:r>
              <a:rPr lang="en-US" sz="3600" b="1" dirty="0" smtClean="0">
                <a:solidFill>
                  <a:srgbClr val="008000"/>
                </a:solidFill>
                <a:latin typeface="Arial Narrow"/>
                <a:cs typeface="Arial Narrow"/>
              </a:rPr>
              <a:t>Essential EAFM training package</a:t>
            </a:r>
          </a:p>
          <a:p>
            <a:pPr marL="914400" lvl="0" indent="-914400">
              <a:spcAft>
                <a:spcPts val="2400"/>
              </a:spcAft>
              <a:buAutoNum type="arabicPeriod"/>
            </a:pPr>
            <a:r>
              <a:rPr kumimoji="0" lang="en-US" sz="3600" b="1" i="0" u="none" strike="noStrike" kern="0" cap="none" spc="0" normalizeH="0" baseline="0" noProof="0" dirty="0" smtClean="0">
                <a:solidFill>
                  <a:srgbClr val="008000"/>
                </a:solidFill>
                <a:effectLst/>
                <a:uLnTx/>
                <a:uFillTx/>
                <a:latin typeface="Arial Narrow"/>
                <a:ea typeface="+mj-ea"/>
                <a:cs typeface="Arial Narrow"/>
              </a:rPr>
              <a:t>EAFM LEAD (leaders,</a:t>
            </a:r>
            <a:r>
              <a:rPr kumimoji="0" lang="en-US" sz="3600" b="1" i="0" u="none" strike="noStrike" kern="0" cap="none" spc="0" normalizeH="0" noProof="0" dirty="0" smtClean="0">
                <a:solidFill>
                  <a:srgbClr val="008000"/>
                </a:solidFill>
                <a:effectLst/>
                <a:uLnTx/>
                <a:uFillTx/>
                <a:latin typeface="Arial Narrow"/>
                <a:ea typeface="+mj-ea"/>
                <a:cs typeface="Arial Narrow"/>
              </a:rPr>
              <a:t> executives, and decision makers) “toolkit”</a:t>
            </a:r>
          </a:p>
          <a:p>
            <a:pPr marL="914400" lvl="0" indent="-914400">
              <a:spcAft>
                <a:spcPts val="2400"/>
              </a:spcAft>
              <a:buAutoNum type="arabicPeriod"/>
            </a:pPr>
            <a:r>
              <a:rPr lang="en-US" sz="3600" b="1" kern="0" baseline="0" dirty="0" smtClean="0">
                <a:solidFill>
                  <a:srgbClr val="008000"/>
                </a:solidFill>
                <a:latin typeface="Arial Narrow"/>
                <a:ea typeface="+mj-ea"/>
                <a:cs typeface="Arial Narrow"/>
              </a:rPr>
              <a:t>Regional</a:t>
            </a:r>
            <a:r>
              <a:rPr lang="en-US" sz="3600" b="1" kern="0" dirty="0" smtClean="0">
                <a:solidFill>
                  <a:srgbClr val="008000"/>
                </a:solidFill>
                <a:latin typeface="Arial Narrow"/>
                <a:ea typeface="+mj-ea"/>
                <a:cs typeface="Arial Narrow"/>
              </a:rPr>
              <a:t> trainers and training institutions</a:t>
            </a:r>
            <a:endParaRPr kumimoji="0" lang="en-US" sz="3600" b="1" i="0" u="none" strike="noStrike" kern="0" cap="none" spc="0" normalizeH="0" baseline="0" noProof="0" dirty="0" smtClean="0">
              <a:solidFill>
                <a:srgbClr val="008000"/>
              </a:solidFill>
              <a:effectLst/>
              <a:uLnTx/>
              <a:uFillTx/>
              <a:latin typeface="Calibri"/>
              <a:ea typeface="+mj-ea"/>
              <a:cs typeface="Calibri"/>
            </a:endParaRPr>
          </a:p>
        </p:txBody>
      </p:sp>
      <p:sp>
        <p:nvSpPr>
          <p:cNvPr id="8" name="Rectangle 3"/>
          <p:cNvSpPr txBox="1">
            <a:spLocks noChangeArrowheads="1"/>
          </p:cNvSpPr>
          <p:nvPr/>
        </p:nvSpPr>
        <p:spPr bwMode="auto">
          <a:xfrm>
            <a:off x="172750" y="5570266"/>
            <a:ext cx="5065375" cy="106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lgn="ctr">
              <a:spcAft>
                <a:spcPts val="1800"/>
              </a:spcAft>
            </a:pPr>
            <a:r>
              <a:rPr lang="en-US" sz="3600" b="1" noProof="0" dirty="0" smtClean="0">
                <a:solidFill>
                  <a:srgbClr val="008000"/>
                </a:solidFill>
                <a:latin typeface="Arial Narrow"/>
                <a:cs typeface="Arial Narrow"/>
              </a:rPr>
              <a:t>www.eafmlearn.org</a:t>
            </a:r>
            <a:endParaRPr kumimoji="0" lang="en-US" sz="3600" b="1" i="0" u="none" strike="noStrike" kern="0" cap="none" spc="0" normalizeH="0" baseline="0" noProof="0" dirty="0" smtClean="0">
              <a:solidFill>
                <a:srgbClr val="008000"/>
              </a:solidFill>
              <a:effectLst/>
              <a:uLnTx/>
              <a:uFillTx/>
              <a:latin typeface="Calibri"/>
              <a:ea typeface="+mj-ea"/>
              <a:cs typeface="Calibri"/>
            </a:endParaRPr>
          </a:p>
        </p:txBody>
      </p:sp>
      <p:pic>
        <p:nvPicPr>
          <p:cNvPr id="3" name="Picture 2" descr="Fish_car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50712" y="2287696"/>
            <a:ext cx="3209835" cy="2063750"/>
          </a:xfrm>
          <a:prstGeom prst="rect">
            <a:avLst/>
          </a:prstGeom>
        </p:spPr>
      </p:pic>
      <p:pic>
        <p:nvPicPr>
          <p:cNvPr id="11" name="Picture 10" descr="DSC_0203 (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50712" y="4438142"/>
            <a:ext cx="3207422" cy="2435733"/>
          </a:xfrm>
          <a:prstGeom prst="rect">
            <a:avLst/>
          </a:prstGeom>
        </p:spPr>
      </p:pic>
      <p:pic>
        <p:nvPicPr>
          <p:cNvPr id="12" name="Picture 11" descr="fisherman_sm.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50712" y="0"/>
            <a:ext cx="3209835" cy="2201001"/>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5275" r="9063" b="19881"/>
          <a:stretch/>
        </p:blipFill>
        <p:spPr>
          <a:xfrm>
            <a:off x="5950713" y="0"/>
            <a:ext cx="3209834" cy="2201001"/>
          </a:xfrm>
          <a:prstGeom prst="rect">
            <a:avLst/>
          </a:prstGeom>
        </p:spPr>
      </p:pic>
    </p:spTree>
    <p:extLst>
      <p:ext uri="{BB962C8B-B14F-4D97-AF65-F5344CB8AC3E}">
        <p14:creationId xmlns:p14="http://schemas.microsoft.com/office/powerpoint/2010/main" val="1985535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 y="6021917"/>
            <a:ext cx="9154579" cy="8443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56" name="Title 1"/>
          <p:cNvSpPr txBox="1">
            <a:spLocks/>
          </p:cNvSpPr>
          <p:nvPr/>
        </p:nvSpPr>
        <p:spPr bwMode="auto">
          <a:xfrm>
            <a:off x="2368957" y="1422749"/>
            <a:ext cx="6489288" cy="4260507"/>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Well-governed fisheries sector</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Abundant fisheries resources</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Healthy environment and habitats</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Increased jobs, profits, and improved economy</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Improved human health and prosperity</a:t>
            </a:r>
          </a:p>
        </p:txBody>
      </p:sp>
      <p:sp>
        <p:nvSpPr>
          <p:cNvPr id="2" name="Rectangle 1"/>
          <p:cNvSpPr/>
          <p:nvPr/>
        </p:nvSpPr>
        <p:spPr>
          <a:xfrm>
            <a:off x="2000921" y="6196423"/>
            <a:ext cx="7131984" cy="492443"/>
          </a:xfrm>
          <a:prstGeom prst="rect">
            <a:avLst/>
          </a:prstGeom>
        </p:spPr>
        <p:txBody>
          <a:bodyPr wrap="square">
            <a:spAutoFit/>
          </a:bodyPr>
          <a:lstStyle/>
          <a:p>
            <a:pPr marL="0" indent="0" algn="ctr">
              <a:buClr>
                <a:srgbClr val="FFC000"/>
              </a:buClr>
              <a:defRPr/>
            </a:pPr>
            <a:r>
              <a:rPr lang="en-AU" sz="2600" i="1" spc="10" dirty="0" smtClean="0">
                <a:solidFill>
                  <a:srgbClr val="008000"/>
                </a:solidFill>
                <a:latin typeface="Arial Narrow"/>
                <a:cs typeface="Arial Narrow"/>
              </a:rPr>
              <a:t>A </a:t>
            </a:r>
            <a:r>
              <a:rPr lang="en-AU" sz="2600" i="1" spc="10" dirty="0">
                <a:solidFill>
                  <a:srgbClr val="008000"/>
                </a:solidFill>
                <a:latin typeface="Arial Narrow"/>
                <a:cs typeface="Arial Narrow"/>
              </a:rPr>
              <a:t>legacy for you, your children</a:t>
            </a:r>
            <a:r>
              <a:rPr lang="en-AU" sz="2600" i="1" spc="10" dirty="0" smtClean="0">
                <a:solidFill>
                  <a:srgbClr val="008000"/>
                </a:solidFill>
                <a:latin typeface="Arial Narrow"/>
                <a:cs typeface="Arial Narrow"/>
              </a:rPr>
              <a:t>, and future </a:t>
            </a:r>
            <a:r>
              <a:rPr lang="en-AU" sz="2600" i="1" spc="10" dirty="0">
                <a:solidFill>
                  <a:srgbClr val="008000"/>
                </a:solidFill>
                <a:latin typeface="Arial Narrow"/>
                <a:cs typeface="Arial Narrow"/>
              </a:rPr>
              <a:t>generations</a:t>
            </a:r>
          </a:p>
        </p:txBody>
      </p:sp>
      <p:pic>
        <p:nvPicPr>
          <p:cNvPr id="3" name="Picture 2" descr="1.Fish Market Kendari.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7530" y="0"/>
            <a:ext cx="2011680" cy="2703286"/>
          </a:xfrm>
          <a:prstGeom prst="rect">
            <a:avLst/>
          </a:prstGeom>
        </p:spPr>
      </p:pic>
      <p:pic>
        <p:nvPicPr>
          <p:cNvPr id="4" name="Picture 3" descr="2.Biking.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97" y="4856523"/>
            <a:ext cx="2012015" cy="2009777"/>
          </a:xfrm>
          <a:prstGeom prst="rect">
            <a:avLst/>
          </a:prstGeom>
        </p:spPr>
      </p:pic>
      <p:pic>
        <p:nvPicPr>
          <p:cNvPr id="9" name="Picture 8" descr="3.Fish_Menjangen.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00" y="2784208"/>
            <a:ext cx="2005221" cy="1991392"/>
          </a:xfrm>
          <a:prstGeom prst="rect">
            <a:avLst/>
          </a:prstGeom>
        </p:spPr>
      </p:pic>
      <p:sp>
        <p:nvSpPr>
          <p:cNvPr id="5" name="Rectangle 4"/>
          <p:cNvSpPr/>
          <p:nvPr/>
        </p:nvSpPr>
        <p:spPr>
          <a:xfrm>
            <a:off x="2368957" y="386837"/>
            <a:ext cx="6785621" cy="707886"/>
          </a:xfrm>
          <a:prstGeom prst="rect">
            <a:avLst/>
          </a:prstGeom>
        </p:spPr>
        <p:txBody>
          <a:bodyPr wrap="square">
            <a:spAutoFit/>
          </a:bodyPr>
          <a:lstStyle/>
          <a:p>
            <a:pPr marL="0" indent="0" eaLnBrk="1" hangingPunct="1">
              <a:buNone/>
            </a:pPr>
            <a:r>
              <a:rPr lang="en-US" altLang="en-US" sz="4000" b="1" dirty="0">
                <a:solidFill>
                  <a:srgbClr val="008000"/>
                </a:solidFill>
                <a:latin typeface="Arial Narrow"/>
                <a:cs typeface="Arial Narrow"/>
              </a:rPr>
              <a:t>The future we want: our vision</a:t>
            </a:r>
          </a:p>
        </p:txBody>
      </p:sp>
    </p:spTree>
    <p:extLst>
      <p:ext uri="{BB962C8B-B14F-4D97-AF65-F5344CB8AC3E}">
        <p14:creationId xmlns:p14="http://schemas.microsoft.com/office/powerpoint/2010/main" val="30158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txBox="1">
            <a:spLocks/>
          </p:cNvSpPr>
          <p:nvPr/>
        </p:nvSpPr>
        <p:spPr bwMode="auto">
          <a:xfrm>
            <a:off x="2716789" y="946529"/>
            <a:ext cx="5805419" cy="5726946"/>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2400"/>
              </a:spcAft>
              <a:buClr>
                <a:srgbClr val="008000"/>
              </a:buClr>
              <a:buFont typeface="Arial" panose="020B0604020202020204" pitchFamily="34" charset="0"/>
              <a:buChar char="•"/>
              <a:defRPr/>
            </a:pPr>
            <a:r>
              <a:rPr lang="en-AU" sz="2800" b="1" dirty="0" smtClean="0">
                <a:latin typeface="Arial Narrow"/>
                <a:cs typeface="Arial Narrow"/>
              </a:rPr>
              <a:t>Fisheries face many threats and issues that constrain us from achieving this vision</a:t>
            </a:r>
            <a:endParaRPr lang="en-AU" sz="2800" b="1" dirty="0">
              <a:latin typeface="Arial Narrow"/>
              <a:cs typeface="Arial Narrow"/>
            </a:endParaRPr>
          </a:p>
          <a:p>
            <a:pPr marL="228600" indent="-228600">
              <a:spcAft>
                <a:spcPts val="2400"/>
              </a:spcAft>
              <a:buClr>
                <a:srgbClr val="008000"/>
              </a:buClr>
              <a:buFont typeface="Arial" panose="020B0604020202020204" pitchFamily="34" charset="0"/>
              <a:buChar char="•"/>
              <a:defRPr/>
            </a:pPr>
            <a:r>
              <a:rPr lang="en-AU" sz="2800" b="1" dirty="0" smtClean="0">
                <a:latin typeface="Arial Narrow"/>
                <a:cs typeface="Arial Narrow"/>
              </a:rPr>
              <a:t>In </a:t>
            </a:r>
            <a:r>
              <a:rPr lang="en-AU" sz="2800" b="1" dirty="0">
                <a:latin typeface="Arial Narrow"/>
                <a:cs typeface="Arial Narrow"/>
              </a:rPr>
              <a:t>the past, fisheries management </a:t>
            </a:r>
            <a:r>
              <a:rPr lang="en-AU" sz="2800" b="1" dirty="0" smtClean="0">
                <a:latin typeface="Arial Narrow"/>
                <a:cs typeface="Arial Narrow"/>
              </a:rPr>
              <a:t>tended to ignore the fact that many issues are interlinked</a:t>
            </a:r>
          </a:p>
          <a:p>
            <a:pPr marL="228600" indent="-228600">
              <a:spcAft>
                <a:spcPts val="2400"/>
              </a:spcAft>
              <a:buClr>
                <a:srgbClr val="008000"/>
              </a:buClr>
              <a:buFont typeface="Arial" panose="020B0604020202020204" pitchFamily="34" charset="0"/>
              <a:buChar char="•"/>
              <a:defRPr/>
            </a:pPr>
            <a:r>
              <a:rPr lang="en-AU" sz="2800" b="1" dirty="0" smtClean="0">
                <a:latin typeface="Arial Narrow"/>
                <a:cs typeface="Arial Narrow"/>
              </a:rPr>
              <a:t>There </a:t>
            </a:r>
            <a:r>
              <a:rPr lang="en-AU" sz="2800" b="1" dirty="0">
                <a:latin typeface="Arial Narrow"/>
                <a:cs typeface="Arial Narrow"/>
              </a:rPr>
              <a:t>is a need </a:t>
            </a:r>
            <a:r>
              <a:rPr lang="en-AU" sz="2800" b="1" dirty="0" smtClean="0">
                <a:latin typeface="Arial Narrow"/>
                <a:cs typeface="Arial Narrow"/>
              </a:rPr>
              <a:t>to holistically address </a:t>
            </a:r>
            <a:r>
              <a:rPr lang="en-AU" sz="2800" b="1" dirty="0">
                <a:latin typeface="Arial Narrow"/>
                <a:cs typeface="Arial Narrow"/>
              </a:rPr>
              <a:t>all the issues impacting and/or impacted by the fisheries sector</a:t>
            </a:r>
          </a:p>
          <a:p>
            <a:pPr marL="228600" indent="-228600">
              <a:spcAft>
                <a:spcPts val="2400"/>
              </a:spcAft>
              <a:buClr>
                <a:srgbClr val="008000"/>
              </a:buClr>
              <a:buFont typeface="Arial" panose="020B0604020202020204" pitchFamily="34" charset="0"/>
              <a:buChar char="•"/>
              <a:defRPr/>
            </a:pPr>
            <a:r>
              <a:rPr lang="en-AU" sz="2800" b="1" dirty="0">
                <a:latin typeface="Arial Narrow"/>
                <a:cs typeface="Arial Narrow"/>
              </a:rPr>
              <a:t>One such holistic approach is the </a:t>
            </a:r>
            <a:r>
              <a:rPr lang="en-AU" sz="3200" b="1" dirty="0">
                <a:solidFill>
                  <a:srgbClr val="008000"/>
                </a:solidFill>
                <a:latin typeface="Arial Narrow"/>
                <a:cs typeface="Arial Narrow"/>
              </a:rPr>
              <a:t>ecosystem approach </a:t>
            </a:r>
          </a:p>
        </p:txBody>
      </p:sp>
      <p:pic>
        <p:nvPicPr>
          <p:cNvPr id="3" name="Picture 2" descr="2.Fishing.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6252" y="0"/>
            <a:ext cx="2692493" cy="2692493"/>
          </a:xfrm>
          <a:prstGeom prst="rect">
            <a:avLst/>
          </a:prstGeom>
        </p:spPr>
      </p:pic>
      <p:pic>
        <p:nvPicPr>
          <p:cNvPr id="4" name="Picture 3" descr="5.Impact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04" y="2773182"/>
            <a:ext cx="2691045" cy="1947333"/>
          </a:xfrm>
          <a:prstGeom prst="rect">
            <a:avLst/>
          </a:prstGeom>
        </p:spPr>
      </p:pic>
      <p:pic>
        <p:nvPicPr>
          <p:cNvPr id="5" name="Picture 4" descr="4.Livelihoods.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4801204"/>
            <a:ext cx="2695385" cy="2063796"/>
          </a:xfrm>
          <a:prstGeom prst="rect">
            <a:avLst/>
          </a:prstGeom>
        </p:spPr>
      </p:pic>
      <p:sp>
        <p:nvSpPr>
          <p:cNvPr id="7" name="Content Placeholder 4"/>
          <p:cNvSpPr txBox="1">
            <a:spLocks/>
          </p:cNvSpPr>
          <p:nvPr/>
        </p:nvSpPr>
        <p:spPr bwMode="auto">
          <a:xfrm>
            <a:off x="3009514" y="0"/>
            <a:ext cx="5863167" cy="9091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4000" b="1" dirty="0">
                <a:solidFill>
                  <a:srgbClr val="008000"/>
                </a:solidFill>
                <a:latin typeface="Arial Narrow"/>
                <a:cs typeface="Arial Narrow"/>
              </a:rPr>
              <a:t>Threats and issues</a:t>
            </a:r>
          </a:p>
        </p:txBody>
      </p:sp>
    </p:spTree>
    <p:extLst>
      <p:ext uri="{BB962C8B-B14F-4D97-AF65-F5344CB8AC3E}">
        <p14:creationId xmlns:p14="http://schemas.microsoft.com/office/powerpoint/2010/main" val="4157632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332" y="21554"/>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054012" y="3266"/>
            <a:ext cx="9144000" cy="1256140"/>
          </a:xfrm>
          <a:prstGeom prst="rect">
            <a:avLst/>
          </a:prstGeom>
        </p:spPr>
        <p:txBody>
          <a:bodyPr/>
          <a:lstStyle/>
          <a:p>
            <a:pPr algn="ctr" eaLnBrk="1" fontAlgn="auto" hangingPunct="1">
              <a:lnSpc>
                <a:spcPct val="90000"/>
              </a:lnSpc>
              <a:spcAft>
                <a:spcPts val="0"/>
              </a:spcAft>
              <a:defRPr/>
            </a:pPr>
            <a:r>
              <a:rPr lang="en-US" sz="4000" b="1" dirty="0">
                <a:solidFill>
                  <a:srgbClr val="077415"/>
                </a:solidFill>
                <a:latin typeface="Myriad Pro"/>
                <a:ea typeface="+mj-ea"/>
                <a:cs typeface="Myriad Pro"/>
              </a:rPr>
              <a:t> </a:t>
            </a:r>
            <a:r>
              <a:rPr lang="en-US" sz="4000" b="1" dirty="0">
                <a:solidFill>
                  <a:srgbClr val="008000"/>
                </a:solidFill>
                <a:latin typeface="Myriad Pro"/>
                <a:ea typeface="+mj-ea"/>
                <a:cs typeface="Myriad Pro"/>
              </a:rPr>
              <a:t>  </a:t>
            </a:r>
            <a:r>
              <a:rPr lang="en-US" sz="4000" b="1" dirty="0" smtClean="0">
                <a:solidFill>
                  <a:srgbClr val="008000"/>
                </a:solidFill>
                <a:latin typeface="Myriad Pro"/>
                <a:ea typeface="+mj-ea"/>
                <a:cs typeface="Myriad Pro"/>
              </a:rPr>
              <a:t>What is a</a:t>
            </a:r>
            <a:r>
              <a:rPr lang="en-US" sz="4000" b="1" dirty="0" smtClean="0">
                <a:solidFill>
                  <a:srgbClr val="008000"/>
                </a:solidFill>
                <a:latin typeface="Arial Narrow"/>
                <a:ea typeface="+mj-ea"/>
                <a:cs typeface="Arial Narrow"/>
              </a:rPr>
              <a:t>n ecosystem?</a:t>
            </a:r>
            <a:endParaRPr lang="en-US" sz="3600" dirty="0">
              <a:solidFill>
                <a:srgbClr val="008000"/>
              </a:solidFill>
              <a:latin typeface="Arial Narrow"/>
              <a:ea typeface="+mj-ea"/>
              <a:cs typeface="Arial Narrow"/>
            </a:endParaRPr>
          </a:p>
        </p:txBody>
      </p:sp>
      <p:sp>
        <p:nvSpPr>
          <p:cNvPr id="10" name="Rectangle 18"/>
          <p:cNvSpPr>
            <a:spLocks noChangeArrowheads="1"/>
          </p:cNvSpPr>
          <p:nvPr/>
        </p:nvSpPr>
        <p:spPr bwMode="auto">
          <a:xfrm>
            <a:off x="0" y="6580187"/>
            <a:ext cx="2780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solidFill>
                  <a:srgbClr val="5A6378"/>
                </a:solidFill>
                <a:latin typeface="Arial Narrow"/>
                <a:cs typeface="Arial Narrow"/>
              </a:rPr>
              <a:t>Image adapted from FAO EAF Nansen Project</a:t>
            </a:r>
          </a:p>
        </p:txBody>
      </p:sp>
    </p:spTree>
    <p:extLst>
      <p:ext uri="{BB962C8B-B14F-4D97-AF65-F5344CB8AC3E}">
        <p14:creationId xmlns:p14="http://schemas.microsoft.com/office/powerpoint/2010/main" val="298814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32" y="0"/>
            <a:ext cx="7883547" cy="140344"/>
          </a:xfrm>
        </p:spPr>
        <p:txBody>
          <a:bodyPr>
            <a:normAutofit fontScale="90000"/>
          </a:bodyPr>
          <a:lstStyle/>
          <a:p>
            <a:r>
              <a:rPr lang="en-US" altLang="en-US" b="1" dirty="0" smtClean="0">
                <a:solidFill>
                  <a:srgbClr val="008000"/>
                </a:solidFill>
                <a:latin typeface="Arial Narrow"/>
                <a:cs typeface="Arial Narrow"/>
              </a:rPr>
              <a:t>What is the Ecosystem </a:t>
            </a:r>
            <a:r>
              <a:rPr lang="en-US" altLang="en-US" dirty="0" smtClean="0">
                <a:solidFill>
                  <a:srgbClr val="008000"/>
                </a:solidFill>
                <a:latin typeface="Arial Narrow"/>
                <a:cs typeface="Arial Narrow"/>
              </a:rPr>
              <a:t>A</a:t>
            </a:r>
            <a:r>
              <a:rPr lang="en-US" altLang="en-US" b="1" dirty="0" smtClean="0">
                <a:solidFill>
                  <a:srgbClr val="008000"/>
                </a:solidFill>
                <a:latin typeface="Arial Narrow"/>
                <a:cs typeface="Arial Narrow"/>
              </a:rPr>
              <a:t>pproach? </a:t>
            </a:r>
            <a:br>
              <a:rPr lang="en-US" altLang="en-US" b="1" dirty="0" smtClean="0">
                <a:solidFill>
                  <a:srgbClr val="008000"/>
                </a:solidFill>
                <a:latin typeface="Arial Narrow"/>
                <a:cs typeface="Arial Narrow"/>
              </a:rPr>
            </a:br>
            <a:r>
              <a:rPr lang="en-US" altLang="en-US" dirty="0">
                <a:solidFill>
                  <a:srgbClr val="008000"/>
                </a:solidFill>
                <a:latin typeface="Arial Narrow"/>
                <a:cs typeface="Arial Narrow"/>
              </a:rPr>
              <a:t/>
            </a:r>
            <a:br>
              <a:rPr lang="en-US" altLang="en-US" dirty="0">
                <a:solidFill>
                  <a:srgbClr val="008000"/>
                </a:solidFill>
                <a:latin typeface="Arial Narrow"/>
                <a:cs typeface="Arial Narrow"/>
              </a:rPr>
            </a:br>
            <a:endParaRPr lang="en-AU" dirty="0"/>
          </a:p>
        </p:txBody>
      </p:sp>
      <p:pic>
        <p:nvPicPr>
          <p:cNvPr id="6" name="Picture 5" descr="EAFM_image_green3.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094438" cy="6858000"/>
          </a:xfrm>
          <a:prstGeom prst="rect">
            <a:avLst/>
          </a:prstGeom>
        </p:spPr>
      </p:pic>
      <p:sp>
        <p:nvSpPr>
          <p:cNvPr id="7" name="TextBox 6"/>
          <p:cNvSpPr txBox="1"/>
          <p:nvPr/>
        </p:nvSpPr>
        <p:spPr>
          <a:xfrm>
            <a:off x="1466546" y="5130164"/>
            <a:ext cx="7470564" cy="1200329"/>
          </a:xfrm>
          <a:prstGeom prst="rect">
            <a:avLst/>
          </a:prstGeom>
          <a:solidFill>
            <a:schemeClr val="accent4">
              <a:lumMod val="60000"/>
              <a:lumOff val="40000"/>
            </a:schemeClr>
          </a:solidFill>
          <a:ln>
            <a:solidFill>
              <a:schemeClr val="tx1"/>
            </a:solidFill>
          </a:ln>
        </p:spPr>
        <p:txBody>
          <a:bodyPr wrap="square" rtlCol="0">
            <a:spAutoFit/>
          </a:bodyPr>
          <a:lstStyle/>
          <a:p>
            <a:pPr marL="0" indent="0">
              <a:buNone/>
            </a:pPr>
            <a:r>
              <a:rPr lang="en-AU" sz="2400" b="1" dirty="0"/>
              <a:t> “Development that meets the needs of the present generation without compromising the ability of future generations to meet their needs” </a:t>
            </a:r>
            <a:endParaRPr lang="en-AU" sz="4000" b="1" dirty="0"/>
          </a:p>
        </p:txBody>
      </p:sp>
      <p:sp>
        <p:nvSpPr>
          <p:cNvPr id="8" name="Content Placeholder 2"/>
          <p:cNvSpPr txBox="1">
            <a:spLocks/>
          </p:cNvSpPr>
          <p:nvPr/>
        </p:nvSpPr>
        <p:spPr>
          <a:xfrm>
            <a:off x="986132" y="819138"/>
            <a:ext cx="7090520" cy="2585091"/>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Clr>
                <a:schemeClr val="tx1"/>
              </a:buClr>
              <a:buSzPct val="100000"/>
              <a:buFont typeface="Arial" panose="020B0604020202020204" pitchFamily="34" charset="0"/>
              <a:buNone/>
            </a:pPr>
            <a:r>
              <a:rPr lang="en-AU" b="1" dirty="0" smtClean="0">
                <a:latin typeface="Arial Narrow"/>
                <a:cs typeface="Arial Narrow"/>
              </a:rPr>
              <a:t>The ecosystem approach is “a strategy for </a:t>
            </a:r>
            <a:r>
              <a:rPr lang="en-AU" b="1" dirty="0">
                <a:latin typeface="Arial Narrow"/>
                <a:cs typeface="Arial Narrow"/>
              </a:rPr>
              <a:t>the integrated management of land, water and living resources </a:t>
            </a:r>
            <a:r>
              <a:rPr lang="en-AU" b="1" dirty="0" smtClean="0">
                <a:latin typeface="Arial Narrow"/>
                <a:cs typeface="Arial Narrow"/>
              </a:rPr>
              <a:t>that </a:t>
            </a:r>
            <a:r>
              <a:rPr lang="en-AU" b="1" dirty="0">
                <a:latin typeface="Arial Narrow"/>
                <a:cs typeface="Arial Narrow"/>
              </a:rPr>
              <a:t>promotes</a:t>
            </a:r>
            <a:r>
              <a:rPr lang="en-AU" b="1" dirty="0" smtClean="0">
                <a:solidFill>
                  <a:srgbClr val="008000"/>
                </a:solidFill>
                <a:latin typeface="Arial Narrow"/>
                <a:ea typeface="+mj-ea"/>
                <a:cs typeface="Arial Narrow"/>
              </a:rPr>
              <a:t> conservation </a:t>
            </a:r>
            <a:r>
              <a:rPr lang="en-AU" b="1" dirty="0" smtClean="0">
                <a:latin typeface="Arial Narrow"/>
                <a:cs typeface="Arial Narrow"/>
              </a:rPr>
              <a:t>and </a:t>
            </a:r>
            <a:r>
              <a:rPr lang="en-AU" b="1" dirty="0">
                <a:solidFill>
                  <a:srgbClr val="008000"/>
                </a:solidFill>
                <a:latin typeface="Arial Narrow"/>
                <a:ea typeface="+mj-ea"/>
                <a:cs typeface="Arial Narrow"/>
              </a:rPr>
              <a:t>sustainable use </a:t>
            </a:r>
            <a:r>
              <a:rPr lang="en-AU" b="1" dirty="0" smtClean="0">
                <a:latin typeface="Arial Narrow"/>
                <a:cs typeface="Arial Narrow"/>
              </a:rPr>
              <a:t>in an </a:t>
            </a:r>
            <a:r>
              <a:rPr lang="en-AU" b="1" dirty="0">
                <a:solidFill>
                  <a:srgbClr val="008000"/>
                </a:solidFill>
                <a:latin typeface="Arial Narrow"/>
                <a:ea typeface="+mj-ea"/>
                <a:cs typeface="Arial Narrow"/>
              </a:rPr>
              <a:t>equitable way</a:t>
            </a:r>
            <a:r>
              <a:rPr lang="en-AU" b="1" dirty="0" smtClean="0">
                <a:latin typeface="Arial Narrow"/>
                <a:cs typeface="Arial Narrow"/>
              </a:rPr>
              <a:t>.”</a:t>
            </a:r>
          </a:p>
          <a:p>
            <a:pPr marL="0" indent="0">
              <a:spcAft>
                <a:spcPts val="1200"/>
              </a:spcAft>
              <a:buSzPct val="100000"/>
              <a:buFont typeface="Arial" panose="020B0604020202020204" pitchFamily="34" charset="0"/>
              <a:buNone/>
            </a:pPr>
            <a:endParaRPr lang="en-US" sz="2000" b="1" dirty="0" smtClean="0">
              <a:latin typeface="Myriad Pro"/>
              <a:cs typeface="Myriad Pro"/>
            </a:endParaRPr>
          </a:p>
          <a:p>
            <a:pPr marL="0" indent="0">
              <a:spcAft>
                <a:spcPts val="1200"/>
              </a:spcAft>
              <a:buSzPct val="100000"/>
              <a:buFont typeface="Arial" panose="020B0604020202020204" pitchFamily="34" charset="0"/>
              <a:buNone/>
            </a:pPr>
            <a:endParaRPr lang="en-US" sz="2000" b="1" dirty="0" smtClean="0">
              <a:latin typeface="Myriad Pro"/>
              <a:cs typeface="Myriad Pro"/>
            </a:endParaRPr>
          </a:p>
          <a:p>
            <a:pPr marL="0" indent="0">
              <a:buFont typeface="Arial" panose="020B0604020202020204" pitchFamily="34" charset="0"/>
              <a:buNone/>
            </a:pPr>
            <a:endParaRPr lang="en-AU" dirty="0"/>
          </a:p>
        </p:txBody>
      </p:sp>
      <p:sp>
        <p:nvSpPr>
          <p:cNvPr id="10" name="TextBox 9"/>
          <p:cNvSpPr txBox="1"/>
          <p:nvPr/>
        </p:nvSpPr>
        <p:spPr>
          <a:xfrm>
            <a:off x="1533977" y="3983576"/>
            <a:ext cx="7335702" cy="954107"/>
          </a:xfrm>
          <a:prstGeom prst="rect">
            <a:avLst/>
          </a:prstGeom>
          <a:solidFill>
            <a:schemeClr val="accent4">
              <a:lumMod val="60000"/>
              <a:lumOff val="40000"/>
            </a:schemeClr>
          </a:solidFill>
          <a:ln>
            <a:solidFill>
              <a:schemeClr val="tx1"/>
            </a:solidFill>
          </a:ln>
        </p:spPr>
        <p:txBody>
          <a:bodyPr wrap="square" rtlCol="0">
            <a:spAutoFit/>
          </a:bodyPr>
          <a:lstStyle/>
          <a:p>
            <a:r>
              <a:rPr lang="en-AU" sz="2800" b="1" dirty="0">
                <a:solidFill>
                  <a:srgbClr val="008000"/>
                </a:solidFill>
                <a:latin typeface="Arial Narrow" panose="020B0606020202030204" pitchFamily="34" charset="0"/>
                <a:ea typeface="+mj-ea"/>
                <a:cs typeface="Arial Narrow"/>
              </a:rPr>
              <a:t>Conservation </a:t>
            </a:r>
            <a:r>
              <a:rPr lang="en-AU" sz="2800" b="1" dirty="0" smtClean="0">
                <a:latin typeface="Arial Narrow" panose="020B0606020202030204" pitchFamily="34" charset="0"/>
              </a:rPr>
              <a:t>+ </a:t>
            </a:r>
            <a:r>
              <a:rPr lang="en-AU" sz="2800" b="1" dirty="0">
                <a:solidFill>
                  <a:srgbClr val="008000"/>
                </a:solidFill>
                <a:latin typeface="Arial Narrow" panose="020B0606020202030204" pitchFamily="34" charset="0"/>
                <a:ea typeface="+mj-ea"/>
                <a:cs typeface="Arial Narrow"/>
              </a:rPr>
              <a:t>sustainable use</a:t>
            </a:r>
            <a:r>
              <a:rPr lang="en-AU" sz="2800" b="1" dirty="0" smtClean="0">
                <a:latin typeface="Arial Narrow" panose="020B0606020202030204" pitchFamily="34" charset="0"/>
              </a:rPr>
              <a:t> + </a:t>
            </a:r>
            <a:r>
              <a:rPr lang="en-AU" sz="2800" b="1" dirty="0" smtClean="0">
                <a:solidFill>
                  <a:srgbClr val="008000"/>
                </a:solidFill>
                <a:latin typeface="Arial Narrow" panose="020B0606020202030204" pitchFamily="34" charset="0"/>
                <a:ea typeface="+mj-ea"/>
                <a:cs typeface="Arial Narrow"/>
              </a:rPr>
              <a:t>equitable way</a:t>
            </a:r>
          </a:p>
          <a:p>
            <a:r>
              <a:rPr lang="en-AU" sz="2800" b="1" dirty="0">
                <a:solidFill>
                  <a:srgbClr val="008000"/>
                </a:solidFill>
                <a:latin typeface="Arial Narrow" panose="020B0606020202030204" pitchFamily="34" charset="0"/>
                <a:ea typeface="+mj-ea"/>
                <a:cs typeface="Arial Narrow"/>
              </a:rPr>
              <a:t> </a:t>
            </a:r>
            <a:r>
              <a:rPr lang="en-AU" sz="2800" b="1" dirty="0" smtClean="0">
                <a:solidFill>
                  <a:srgbClr val="008000"/>
                </a:solidFill>
                <a:latin typeface="Arial Narrow" panose="020B0606020202030204" pitchFamily="34" charset="0"/>
                <a:ea typeface="+mj-ea"/>
                <a:cs typeface="Arial Narrow"/>
              </a:rPr>
              <a:t>             </a:t>
            </a:r>
            <a:r>
              <a:rPr lang="en-AU" sz="2800" b="1" dirty="0" smtClean="0">
                <a:latin typeface="Arial Narrow" panose="020B0606020202030204" pitchFamily="34" charset="0"/>
              </a:rPr>
              <a:t>= sustainable development </a:t>
            </a:r>
          </a:p>
        </p:txBody>
      </p:sp>
      <p:sp>
        <p:nvSpPr>
          <p:cNvPr id="11" name="TextBox 10"/>
          <p:cNvSpPr txBox="1"/>
          <p:nvPr/>
        </p:nvSpPr>
        <p:spPr>
          <a:xfrm>
            <a:off x="2560319" y="3343983"/>
            <a:ext cx="4826962" cy="461665"/>
          </a:xfrm>
          <a:prstGeom prst="rect">
            <a:avLst/>
          </a:prstGeom>
          <a:noFill/>
        </p:spPr>
        <p:txBody>
          <a:bodyPr wrap="none" rtlCol="0">
            <a:spAutoFit/>
          </a:bodyPr>
          <a:lstStyle/>
          <a:p>
            <a:r>
              <a:rPr lang="en-AU" altLang="en-US" sz="2400" b="1" i="1" dirty="0">
                <a:latin typeface="Arial Narrow"/>
                <a:cs typeface="Arial Narrow"/>
              </a:rPr>
              <a:t> </a:t>
            </a:r>
            <a:r>
              <a:rPr lang="en-AU" altLang="en-US" sz="2400" i="1" dirty="0">
                <a:latin typeface="Arial Narrow"/>
                <a:cs typeface="Arial Narrow"/>
              </a:rPr>
              <a:t>--Convention on Biodiversity (CBD 2000)</a:t>
            </a:r>
            <a:endParaRPr lang="en-AU" sz="2400" dirty="0"/>
          </a:p>
        </p:txBody>
      </p:sp>
    </p:spTree>
    <p:extLst>
      <p:ext uri="{BB962C8B-B14F-4D97-AF65-F5344CB8AC3E}">
        <p14:creationId xmlns:p14="http://schemas.microsoft.com/office/powerpoint/2010/main" val="3318508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p:cNvSpPr txBox="1">
            <a:spLocks/>
          </p:cNvSpPr>
          <p:nvPr/>
        </p:nvSpPr>
        <p:spPr bwMode="auto">
          <a:xfrm>
            <a:off x="1459251" y="99973"/>
            <a:ext cx="8063136" cy="9091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3600" b="1" dirty="0" smtClean="0">
                <a:solidFill>
                  <a:srgbClr val="008000"/>
                </a:solidFill>
                <a:latin typeface="Arial Narrow"/>
                <a:cs typeface="Arial Narrow"/>
              </a:rPr>
              <a:t>Sustainable development of fisheries</a:t>
            </a:r>
            <a:endParaRPr lang="en-AU" sz="3600" b="1" dirty="0"/>
          </a:p>
        </p:txBody>
      </p:sp>
      <p:grpSp>
        <p:nvGrpSpPr>
          <p:cNvPr id="4" name="Group 3"/>
          <p:cNvGrpSpPr/>
          <p:nvPr/>
        </p:nvGrpSpPr>
        <p:grpSpPr>
          <a:xfrm>
            <a:off x="2005215" y="1063205"/>
            <a:ext cx="5913490" cy="4276891"/>
            <a:chOff x="3137957" y="808570"/>
            <a:chExt cx="5943600" cy="5943600"/>
          </a:xfrm>
        </p:grpSpPr>
        <p:pic>
          <p:nvPicPr>
            <p:cNvPr id="15" name="Picture 14" descr="SCALE_gray_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7957" y="808570"/>
              <a:ext cx="5943600" cy="5943600"/>
            </a:xfrm>
            <a:prstGeom prst="rect">
              <a:avLst/>
            </a:prstGeom>
          </p:spPr>
        </p:pic>
        <p:sp>
          <p:nvSpPr>
            <p:cNvPr id="27" name="TextBox 12"/>
            <p:cNvSpPr txBox="1">
              <a:spLocks noChangeArrowheads="1"/>
            </p:cNvSpPr>
            <p:nvPr/>
          </p:nvSpPr>
          <p:spPr bwMode="auto">
            <a:xfrm>
              <a:off x="6775375" y="4616322"/>
              <a:ext cx="1979085" cy="271869"/>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lnSpc>
                  <a:spcPct val="80000"/>
                </a:lnSpc>
                <a:spcBef>
                  <a:spcPts val="0"/>
                </a:spcBef>
                <a:spcAft>
                  <a:spcPts val="600"/>
                </a:spcAft>
                <a:defRPr/>
              </a:pPr>
              <a:r>
                <a:rPr lang="en-US" sz="1400" b="1" kern="0" dirty="0" smtClean="0">
                  <a:solidFill>
                    <a:schemeClr val="tx1">
                      <a:lumMod val="85000"/>
                      <a:lumOff val="15000"/>
                    </a:schemeClr>
                  </a:solidFill>
                  <a:latin typeface="Arial Narrow"/>
                  <a:cs typeface="Arial Narrow"/>
                </a:rPr>
                <a:t>HUMAN WELL-BEING</a:t>
              </a:r>
            </a:p>
          </p:txBody>
        </p:sp>
        <p:sp>
          <p:nvSpPr>
            <p:cNvPr id="45" name="TextBox 12"/>
            <p:cNvSpPr txBox="1">
              <a:spLocks noChangeArrowheads="1"/>
            </p:cNvSpPr>
            <p:nvPr/>
          </p:nvSpPr>
          <p:spPr bwMode="auto">
            <a:xfrm>
              <a:off x="4169833" y="6247930"/>
              <a:ext cx="3879849" cy="400110"/>
            </a:xfrm>
            <a:prstGeom prst="rect">
              <a:avLst/>
            </a:prstGeom>
            <a:noFill/>
            <a:ln>
              <a:noFill/>
            </a:ln>
            <a:extLst/>
          </p:spPr>
          <p:txBody>
            <a:bodyPr wrap="square" anchor="ctr" anchorCtr="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spcBef>
                  <a:spcPts val="0"/>
                </a:spcBef>
                <a:spcAft>
                  <a:spcPts val="0"/>
                </a:spcAft>
                <a:defRPr/>
              </a:pPr>
              <a:r>
                <a:rPr lang="en-US" sz="2000" b="1" kern="0" spc="100" dirty="0" smtClean="0">
                  <a:solidFill>
                    <a:schemeClr val="bg1">
                      <a:lumMod val="95000"/>
                    </a:schemeClr>
                  </a:solidFill>
                  <a:latin typeface="Arial Narrow"/>
                  <a:cs typeface="Arial Narrow"/>
                </a:rPr>
                <a:t>FOR FUTURE GENERATIONS</a:t>
              </a:r>
            </a:p>
          </p:txBody>
        </p:sp>
        <p:sp>
          <p:nvSpPr>
            <p:cNvPr id="11" name="TextBox 12"/>
            <p:cNvSpPr txBox="1">
              <a:spLocks noChangeArrowheads="1"/>
            </p:cNvSpPr>
            <p:nvPr/>
          </p:nvSpPr>
          <p:spPr bwMode="auto">
            <a:xfrm>
              <a:off x="4454597" y="1782956"/>
              <a:ext cx="3310321" cy="400110"/>
            </a:xfrm>
            <a:prstGeom prst="rect">
              <a:avLst/>
            </a:prstGeom>
            <a:noFill/>
            <a:ln>
              <a:noFill/>
            </a:ln>
            <a:extLst/>
          </p:spPr>
          <p:txBody>
            <a:bodyPr wrap="square" anchor="ctr" anchorCtr="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spcBef>
                  <a:spcPts val="0"/>
                </a:spcBef>
                <a:spcAft>
                  <a:spcPts val="0"/>
                </a:spcAft>
                <a:defRPr/>
              </a:pPr>
              <a:r>
                <a:rPr lang="en-US" sz="2000" b="1" kern="0" spc="150" dirty="0" smtClean="0">
                  <a:solidFill>
                    <a:srgbClr val="FFDA3E"/>
                  </a:solidFill>
                  <a:latin typeface="Arial Narrow"/>
                  <a:cs typeface="Arial Narrow"/>
                </a:rPr>
                <a:t>GOOD GOVERNANCE</a:t>
              </a:r>
            </a:p>
          </p:txBody>
        </p:sp>
        <p:sp>
          <p:nvSpPr>
            <p:cNvPr id="17" name="TextBox 12"/>
            <p:cNvSpPr txBox="1">
              <a:spLocks noChangeArrowheads="1"/>
            </p:cNvSpPr>
            <p:nvPr/>
          </p:nvSpPr>
          <p:spPr bwMode="auto">
            <a:xfrm>
              <a:off x="3299957" y="4612857"/>
              <a:ext cx="2351611" cy="271869"/>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lnSpc>
                  <a:spcPct val="80000"/>
                </a:lnSpc>
                <a:spcBef>
                  <a:spcPts val="0"/>
                </a:spcBef>
                <a:spcAft>
                  <a:spcPts val="600"/>
                </a:spcAft>
                <a:defRPr/>
              </a:pPr>
              <a:r>
                <a:rPr lang="en-US" sz="1400" b="1" kern="0" dirty="0" smtClean="0">
                  <a:solidFill>
                    <a:schemeClr val="tx1">
                      <a:lumMod val="85000"/>
                      <a:lumOff val="15000"/>
                    </a:schemeClr>
                  </a:solidFill>
                  <a:latin typeface="Arial Narrow"/>
                  <a:cs typeface="Arial Narrow"/>
                </a:rPr>
                <a:t>ECOLOGICAL WELL-BEING</a:t>
              </a:r>
            </a:p>
          </p:txBody>
        </p:sp>
      </p:grpSp>
      <p:pic>
        <p:nvPicPr>
          <p:cNvPr id="10" name="Picture 9" descr="EAFM_image_green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36576"/>
            <a:ext cx="1459251" cy="6876288"/>
          </a:xfrm>
          <a:prstGeom prst="rect">
            <a:avLst/>
          </a:prstGeom>
        </p:spPr>
      </p:pic>
      <p:sp>
        <p:nvSpPr>
          <p:cNvPr id="12" name="Content Placeholder 4"/>
          <p:cNvSpPr txBox="1">
            <a:spLocks/>
          </p:cNvSpPr>
          <p:nvPr/>
        </p:nvSpPr>
        <p:spPr bwMode="auto">
          <a:xfrm>
            <a:off x="2130314" y="5627463"/>
            <a:ext cx="6446758" cy="1065945"/>
          </a:xfrm>
          <a:prstGeom prst="roundRect">
            <a:avLst>
              <a:gd name="adj" fmla="val 22983"/>
            </a:avLst>
          </a:prstGeom>
          <a:solidFill>
            <a:schemeClr val="bg1">
              <a:alpha val="85000"/>
            </a:scheme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lnSpc>
                <a:spcPct val="90000"/>
              </a:lnSpc>
              <a:spcAft>
                <a:spcPts val="0"/>
              </a:spcAft>
              <a:buFont typeface="Arial"/>
              <a:buNone/>
              <a:defRPr/>
            </a:pPr>
            <a:r>
              <a:rPr lang="en-GB" sz="2800" b="1" dirty="0" smtClean="0">
                <a:solidFill>
                  <a:srgbClr val="008000"/>
                </a:solidFill>
                <a:latin typeface="Arial Narrow"/>
                <a:ea typeface="Times New Roman" panose="02020603050405020304" pitchFamily="18" charset="0"/>
                <a:cs typeface="Arial Narrow"/>
              </a:rPr>
              <a:t>EAFM is the ecosystem approach (EA) </a:t>
            </a:r>
          </a:p>
          <a:p>
            <a:pPr marL="0" indent="0" algn="ctr" eaLnBrk="1" fontAlgn="auto" hangingPunct="1">
              <a:lnSpc>
                <a:spcPct val="90000"/>
              </a:lnSpc>
              <a:spcAft>
                <a:spcPts val="0"/>
              </a:spcAft>
              <a:buFont typeface="Arial"/>
              <a:buNone/>
              <a:defRPr/>
            </a:pPr>
            <a:r>
              <a:rPr lang="en-GB" sz="2800" b="1" dirty="0" smtClean="0">
                <a:solidFill>
                  <a:srgbClr val="008000"/>
                </a:solidFill>
                <a:latin typeface="Arial Narrow"/>
                <a:ea typeface="Times New Roman" panose="02020603050405020304" pitchFamily="18" charset="0"/>
                <a:cs typeface="Arial Narrow"/>
              </a:rPr>
              <a:t>applied to fisheries management (FM)</a:t>
            </a:r>
          </a:p>
          <a:p>
            <a:pPr marL="0" indent="0" algn="ctr" eaLnBrk="1" fontAlgn="auto" hangingPunct="1">
              <a:lnSpc>
                <a:spcPct val="90000"/>
              </a:lnSpc>
              <a:spcAft>
                <a:spcPts val="0"/>
              </a:spcAft>
              <a:buFont typeface="Arial"/>
              <a:buNone/>
              <a:defRPr/>
            </a:pPr>
            <a:r>
              <a:rPr lang="en-GB" sz="2800" b="1" dirty="0" smtClean="0">
                <a:solidFill>
                  <a:srgbClr val="008000"/>
                </a:solidFill>
                <a:latin typeface="Arial Narrow"/>
                <a:ea typeface="Times New Roman" panose="02020603050405020304" pitchFamily="18" charset="0"/>
                <a:cs typeface="Arial Narrow"/>
              </a:rPr>
              <a:t>EA + FM = EAFM</a:t>
            </a:r>
          </a:p>
        </p:txBody>
      </p:sp>
    </p:spTree>
    <p:extLst>
      <p:ext uri="{BB962C8B-B14F-4D97-AF65-F5344CB8AC3E}">
        <p14:creationId xmlns:p14="http://schemas.microsoft.com/office/powerpoint/2010/main" val="1362832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317487" y="3492948"/>
            <a:ext cx="2608406" cy="3077766"/>
          </a:xfrm>
          <a:prstGeom prst="rect">
            <a:avLst/>
          </a:prstGeom>
          <a:noFill/>
        </p:spPr>
        <p:txBody>
          <a:bodyPr wrap="none">
            <a:spAutoFit/>
          </a:bodyPr>
          <a:lstStyle/>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Fish </a:t>
            </a:r>
            <a:r>
              <a:rPr lang="en-AU" sz="2400" b="1" dirty="0">
                <a:latin typeface="Arial Narrow"/>
                <a:cs typeface="Arial Narrow"/>
              </a:rPr>
              <a:t>for food</a:t>
            </a:r>
          </a:p>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Income</a:t>
            </a:r>
          </a:p>
          <a:p>
            <a:pPr marL="228600" indent="-228600">
              <a:spcAft>
                <a:spcPts val="1200"/>
              </a:spcAft>
              <a:buClr>
                <a:srgbClr val="008000"/>
              </a:buClr>
              <a:buFont typeface="Arial" panose="020B0604020202020204" pitchFamily="34" charset="0"/>
              <a:buChar char="•"/>
              <a:defRPr/>
            </a:pPr>
            <a:r>
              <a:rPr lang="en-AU" sz="2400" b="1" dirty="0">
                <a:latin typeface="Arial Narrow"/>
                <a:cs typeface="Arial Narrow"/>
              </a:rPr>
              <a:t>Employment</a:t>
            </a:r>
          </a:p>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Livelihoods</a:t>
            </a:r>
            <a:endParaRPr lang="en-AU" sz="2400" b="1" dirty="0">
              <a:latin typeface="Arial Narrow"/>
              <a:cs typeface="Arial Narrow"/>
            </a:endParaRPr>
          </a:p>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Trade</a:t>
            </a:r>
          </a:p>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Coastal protection</a:t>
            </a:r>
            <a:endParaRPr lang="en-AU" dirty="0">
              <a:latin typeface="Arial Narrow"/>
              <a:cs typeface="Arial Narrow"/>
            </a:endParaRPr>
          </a:p>
        </p:txBody>
      </p:sp>
      <p:pic>
        <p:nvPicPr>
          <p:cNvPr id="24" name="Picture 23" descr="Bunaken_R.Brainar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3363576" cy="3194243"/>
          </a:xfrm>
          <a:prstGeom prst="rect">
            <a:avLst/>
          </a:prstGeom>
        </p:spPr>
      </p:pic>
      <p:sp>
        <p:nvSpPr>
          <p:cNvPr id="25" name="Content Placeholder 4"/>
          <p:cNvSpPr txBox="1">
            <a:spLocks/>
          </p:cNvSpPr>
          <p:nvPr/>
        </p:nvSpPr>
        <p:spPr bwMode="auto">
          <a:xfrm>
            <a:off x="395925" y="3492948"/>
            <a:ext cx="4921562" cy="2801697"/>
          </a:xfrm>
          <a:prstGeom prst="roundRect">
            <a:avLst>
              <a:gd name="adj" fmla="val 9135"/>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defRPr/>
            </a:pPr>
            <a:r>
              <a:rPr lang="en-US" sz="2800" b="1" kern="0" dirty="0" smtClean="0">
                <a:solidFill>
                  <a:srgbClr val="008000"/>
                </a:solidFill>
                <a:latin typeface="Arial Narrow"/>
                <a:ea typeface="ＭＳ Ｐゴシック"/>
                <a:cs typeface="Arial Narrow"/>
              </a:rPr>
              <a:t>EAFM aims to maximize </a:t>
            </a:r>
            <a:r>
              <a:rPr lang="en-US" sz="2800" b="1" kern="0" dirty="0">
                <a:solidFill>
                  <a:srgbClr val="008000"/>
                </a:solidFill>
                <a:latin typeface="Arial Narrow"/>
                <a:ea typeface="ＭＳ Ｐゴシック"/>
                <a:cs typeface="Arial Narrow"/>
              </a:rPr>
              <a:t>ecosystem benefits, </a:t>
            </a:r>
            <a:r>
              <a:rPr lang="en-AU" sz="2800" b="1" kern="0" dirty="0" smtClean="0">
                <a:solidFill>
                  <a:srgbClr val="008000"/>
                </a:solidFill>
                <a:latin typeface="Arial Narrow"/>
                <a:ea typeface="ＭＳ Ｐゴシック"/>
                <a:cs typeface="Arial Narrow"/>
              </a:rPr>
              <a:t>resulting in </a:t>
            </a:r>
            <a:r>
              <a:rPr lang="en-AU" sz="2800" b="1" kern="0" dirty="0">
                <a:solidFill>
                  <a:srgbClr val="008000"/>
                </a:solidFill>
                <a:latin typeface="Arial Narrow"/>
                <a:ea typeface="ＭＳ Ｐゴシック"/>
                <a:cs typeface="Arial Narrow"/>
              </a:rPr>
              <a:t>increased food security &amp; reduced poverty </a:t>
            </a:r>
            <a:endParaRPr lang="en-AU" sz="2800" b="1" kern="0" dirty="0" smtClean="0">
              <a:solidFill>
                <a:srgbClr val="008000"/>
              </a:solidFill>
              <a:latin typeface="Arial Narrow"/>
              <a:ea typeface="ＭＳ Ｐゴシック"/>
              <a:cs typeface="Arial Narrow"/>
            </a:endParaRPr>
          </a:p>
          <a:p>
            <a:pPr marL="0" indent="0">
              <a:lnSpc>
                <a:spcPct val="150000"/>
              </a:lnSpc>
              <a:spcBef>
                <a:spcPts val="0"/>
              </a:spcBef>
              <a:spcAft>
                <a:spcPts val="600"/>
              </a:spcAft>
              <a:buNone/>
              <a:defRPr/>
            </a:pPr>
            <a:endParaRPr lang="en-AU" sz="1000" dirty="0">
              <a:latin typeface="Arial Narrow"/>
              <a:cs typeface="Arial Narrow"/>
            </a:endParaRPr>
          </a:p>
        </p:txBody>
      </p:sp>
      <p:pic>
        <p:nvPicPr>
          <p:cNvPr id="5" name="Picture 4" descr="3.Fish_Market_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59879" y="0"/>
            <a:ext cx="3048068" cy="3194243"/>
          </a:xfrm>
          <a:prstGeom prst="rect">
            <a:avLst/>
          </a:prstGeom>
        </p:spPr>
      </p:pic>
      <p:pic>
        <p:nvPicPr>
          <p:cNvPr id="2" name="Picture 1" descr="DSC02749.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604249" y="-6332"/>
            <a:ext cx="2553321" cy="3200575"/>
          </a:xfrm>
          <a:prstGeom prst="rect">
            <a:avLst/>
          </a:prstGeom>
        </p:spPr>
      </p:pic>
    </p:spTree>
    <p:extLst>
      <p:ext uri="{BB962C8B-B14F-4D97-AF65-F5344CB8AC3E}">
        <p14:creationId xmlns:p14="http://schemas.microsoft.com/office/powerpoint/2010/main" val="1011046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980679" y="1242557"/>
            <a:ext cx="6610847" cy="4782826"/>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Builds on/improves existing management </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Strengthens agencies through better planning and cooperation</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Builds on and integrates co-management and other participatory approaches</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Uses the traditional and scientific knowledge that already exists</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Improves human capacity in skills needed for sustainable management</a:t>
            </a:r>
          </a:p>
          <a:p>
            <a:pPr marL="0" indent="0">
              <a:lnSpc>
                <a:spcPct val="120000"/>
              </a:lnSpc>
              <a:buClr>
                <a:srgbClr val="FFC000"/>
              </a:buClr>
              <a:defRPr/>
            </a:pPr>
            <a:endParaRPr lang="en-AU" sz="2800" dirty="0" smtClean="0"/>
          </a:p>
        </p:txBody>
      </p:sp>
      <p:sp>
        <p:nvSpPr>
          <p:cNvPr id="8" name="Content Placeholder 4"/>
          <p:cNvSpPr txBox="1">
            <a:spLocks/>
          </p:cNvSpPr>
          <p:nvPr/>
        </p:nvSpPr>
        <p:spPr bwMode="auto">
          <a:xfrm>
            <a:off x="1592250" y="215032"/>
            <a:ext cx="6651804" cy="1000606"/>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4000" b="1" dirty="0">
                <a:solidFill>
                  <a:srgbClr val="008000"/>
                </a:solidFill>
                <a:latin typeface="Arial Narrow"/>
                <a:cs typeface="Arial Narrow"/>
              </a:rPr>
              <a:t>EAFM builds on what is in place</a:t>
            </a:r>
          </a:p>
        </p:txBody>
      </p:sp>
      <p:grpSp>
        <p:nvGrpSpPr>
          <p:cNvPr id="15" name="Group 14"/>
          <p:cNvGrpSpPr/>
          <p:nvPr/>
        </p:nvGrpSpPr>
        <p:grpSpPr>
          <a:xfrm>
            <a:off x="73152" y="1071609"/>
            <a:ext cx="1792224" cy="5201175"/>
            <a:chOff x="382672" y="634428"/>
            <a:chExt cx="2103120" cy="5841255"/>
          </a:xfrm>
        </p:grpSpPr>
        <p:pic>
          <p:nvPicPr>
            <p:cNvPr id="16" name="Picture 15" descr="healthy-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32" y="634428"/>
              <a:ext cx="1828800" cy="1828800"/>
            </a:xfrm>
            <a:prstGeom prst="rect">
              <a:avLst/>
            </a:prstGeom>
          </p:spPr>
        </p:pic>
        <p:pic>
          <p:nvPicPr>
            <p:cNvPr id="18" name="Picture 17" descr="2.Cooperati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28" y="4376275"/>
              <a:ext cx="2099408" cy="2099408"/>
            </a:xfrm>
            <a:prstGeom prst="rect">
              <a:avLst/>
            </a:prstGeom>
          </p:spPr>
        </p:pic>
        <p:pic>
          <p:nvPicPr>
            <p:cNvPr id="19" name="Picture 18" descr="traditional-0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672" y="2428297"/>
              <a:ext cx="2103120" cy="2103120"/>
            </a:xfrm>
            <a:prstGeom prst="rect">
              <a:avLst/>
            </a:prstGeom>
          </p:spPr>
        </p:pic>
      </p:grpSp>
    </p:spTree>
    <p:extLst>
      <p:ext uri="{BB962C8B-B14F-4D97-AF65-F5344CB8AC3E}">
        <p14:creationId xmlns:p14="http://schemas.microsoft.com/office/powerpoint/2010/main" val="2360697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4056303" y="2672956"/>
            <a:ext cx="4656668" cy="388352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Encourages stakeholder engagement</a:t>
            </a:r>
          </a:p>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Improves facilitation </a:t>
            </a:r>
          </a:p>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Requires effective negotiation</a:t>
            </a:r>
          </a:p>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Improves conflict resolution</a:t>
            </a:r>
          </a:p>
          <a:p>
            <a:pPr algn="l" fontAlgn="auto">
              <a:spcAft>
                <a:spcPts val="0"/>
              </a:spcAft>
              <a:buClr>
                <a:srgbClr val="FFC455"/>
              </a:buClr>
              <a:buSzPct val="100000"/>
              <a:defRPr/>
            </a:pPr>
            <a:endParaRPr lang="en-US" sz="2800" dirty="0" smtClean="0">
              <a:latin typeface="Arial Narrow"/>
              <a:cs typeface="Arial Narrow"/>
            </a:endParaRPr>
          </a:p>
          <a:p>
            <a:pPr algn="l" fontAlgn="auto">
              <a:spcAft>
                <a:spcPts val="0"/>
              </a:spcAft>
              <a:buClr>
                <a:srgbClr val="FFC455"/>
              </a:buClr>
              <a:buSzPct val="100000"/>
              <a:defRPr/>
            </a:pPr>
            <a:endParaRPr lang="en-US" sz="2800" dirty="0" smtClean="0">
              <a:latin typeface="Arial Narrow"/>
              <a:cs typeface="Arial Narrow"/>
            </a:endParaRPr>
          </a:p>
          <a:p>
            <a:pPr algn="l" fontAlgn="auto">
              <a:spcAft>
                <a:spcPts val="0"/>
              </a:spcAft>
              <a:buClr>
                <a:srgbClr val="FFC455"/>
              </a:buClr>
              <a:buSzPct val="100000"/>
              <a:defRPr/>
            </a:pPr>
            <a:endParaRPr lang="en-US" sz="2800" dirty="0">
              <a:latin typeface="Arial Narrow"/>
              <a:cs typeface="Arial Narrow"/>
            </a:endParaRPr>
          </a:p>
          <a:p>
            <a:pPr algn="l" fontAlgn="auto">
              <a:spcAft>
                <a:spcPts val="0"/>
              </a:spcAft>
              <a:buClr>
                <a:srgbClr val="FFC455"/>
              </a:buClr>
              <a:buSzPct val="100000"/>
              <a:defRPr/>
            </a:pPr>
            <a:endParaRPr lang="en-US" sz="2800" dirty="0" smtClean="0">
              <a:latin typeface="Arial Narrow"/>
              <a:cs typeface="Arial Narrow"/>
            </a:endParaRPr>
          </a:p>
          <a:p>
            <a:pPr marL="457200" indent="-457200" algn="l" fontAlgn="auto">
              <a:spcAft>
                <a:spcPts val="1200"/>
              </a:spcAft>
              <a:buClr>
                <a:srgbClr val="FFC455"/>
              </a:buClr>
              <a:buSzPct val="100000"/>
              <a:buFont typeface="Arial"/>
              <a:buChar char="•"/>
              <a:defRPr/>
            </a:pPr>
            <a:endParaRPr lang="en-US" sz="2800" dirty="0" smtClean="0">
              <a:latin typeface="Arial Narrow"/>
              <a:cs typeface="Arial Narrow"/>
            </a:endParaRPr>
          </a:p>
          <a:p>
            <a:pPr algn="l" fontAlgn="auto">
              <a:spcAft>
                <a:spcPts val="1200"/>
              </a:spcAft>
              <a:buClr>
                <a:srgbClr val="FFC455"/>
              </a:buClr>
              <a:buSzPct val="100000"/>
              <a:defRPr/>
            </a:pPr>
            <a:endParaRPr lang="en-US" sz="2800" dirty="0" smtClean="0">
              <a:latin typeface="Arial Narrow"/>
              <a:cs typeface="Arial Narrow"/>
            </a:endParaRPr>
          </a:p>
          <a:p>
            <a:pPr algn="l" fontAlgn="auto">
              <a:spcAft>
                <a:spcPts val="1200"/>
              </a:spcAft>
              <a:buClr>
                <a:srgbClr val="FFC455"/>
              </a:buClr>
              <a:buSzPct val="100000"/>
              <a:defRPr/>
            </a:pPr>
            <a:r>
              <a:rPr lang="en-US" sz="2800" dirty="0" smtClean="0">
                <a:latin typeface="Arial Narrow"/>
                <a:cs typeface="Arial Narrow"/>
              </a:rPr>
              <a:t>                     </a:t>
            </a:r>
            <a:endParaRPr lang="en-US" sz="2800" dirty="0">
              <a:latin typeface="Arial Narrow"/>
              <a:cs typeface="Arial Narrow"/>
            </a:endParaRPr>
          </a:p>
        </p:txBody>
      </p:sp>
      <p:sp>
        <p:nvSpPr>
          <p:cNvPr id="13" name="Content Placeholder 4"/>
          <p:cNvSpPr txBox="1">
            <a:spLocks/>
          </p:cNvSpPr>
          <p:nvPr/>
        </p:nvSpPr>
        <p:spPr bwMode="auto">
          <a:xfrm>
            <a:off x="4056303" y="527963"/>
            <a:ext cx="4533514" cy="1706081"/>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130000"/>
              </a:lnSpc>
              <a:buNone/>
            </a:pPr>
            <a:r>
              <a:rPr lang="en-US" altLang="en-US" sz="4000" b="1" dirty="0">
                <a:solidFill>
                  <a:srgbClr val="008000"/>
                </a:solidFill>
                <a:latin typeface="Arial Narrow"/>
                <a:cs typeface="Arial Narrow"/>
              </a:rPr>
              <a:t>EAFM </a:t>
            </a:r>
            <a:r>
              <a:rPr lang="en-US" altLang="en-US" sz="4000" b="1" dirty="0" smtClean="0">
                <a:solidFill>
                  <a:srgbClr val="008000"/>
                </a:solidFill>
                <a:latin typeface="Arial Narrow"/>
                <a:cs typeface="Arial Narrow"/>
              </a:rPr>
              <a:t>strengthens co-management</a:t>
            </a:r>
          </a:p>
          <a:p>
            <a:pPr marL="0" indent="0" eaLnBrk="1" hangingPunct="1">
              <a:lnSpc>
                <a:spcPct val="130000"/>
              </a:lnSpc>
              <a:buNone/>
            </a:pPr>
            <a:endParaRPr lang="en-US" altLang="en-US" sz="1000" b="1" dirty="0">
              <a:solidFill>
                <a:srgbClr val="0E39B2"/>
              </a:solidFill>
              <a:latin typeface="Arial Narrow"/>
              <a:cs typeface="Arial Narrow"/>
            </a:endParaRPr>
          </a:p>
        </p:txBody>
      </p:sp>
      <p:pic>
        <p:nvPicPr>
          <p:cNvPr id="15" name="Picture 14" descr="Fishing_S.Wongbusarakum.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876" y="4883279"/>
            <a:ext cx="3653875" cy="1974721"/>
          </a:xfrm>
          <a:prstGeom prst="rect">
            <a:avLst/>
          </a:prstGeom>
        </p:spPr>
      </p:pic>
      <p:pic>
        <p:nvPicPr>
          <p:cNvPr id="3" name="Picture 2" descr="DSCN0370.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267" y="2672956"/>
            <a:ext cx="3650266" cy="2138944"/>
          </a:xfrm>
          <a:prstGeom prst="rect">
            <a:avLst/>
          </a:prstGeom>
        </p:spPr>
      </p:pic>
      <p:pic>
        <p:nvPicPr>
          <p:cNvPr id="5" name="Picture 4" descr="dock_fish_1.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270" y="-1"/>
            <a:ext cx="3650269" cy="2601577"/>
          </a:xfrm>
          <a:prstGeom prst="rect">
            <a:avLst/>
          </a:prstGeom>
        </p:spPr>
      </p:pic>
    </p:spTree>
    <p:extLst>
      <p:ext uri="{BB962C8B-B14F-4D97-AF65-F5344CB8AC3E}">
        <p14:creationId xmlns:p14="http://schemas.microsoft.com/office/powerpoint/2010/main" val="202497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18158</TotalTime>
  <Words>2157</Words>
  <Application>Microsoft Office PowerPoint</Application>
  <PresentationFormat>On-screen Show (4:3)</PresentationFormat>
  <Paragraphs>204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Arial Narrow</vt:lpstr>
      <vt:lpstr>Calibri</vt:lpstr>
      <vt:lpstr>Myriad Pro</vt:lpstr>
      <vt:lpstr>Times New Roman</vt:lpstr>
      <vt:lpstr>Office Theme</vt:lpstr>
      <vt:lpstr>PowerPoint Presentation</vt:lpstr>
      <vt:lpstr>PowerPoint Presentation</vt:lpstr>
      <vt:lpstr>PowerPoint Presentation</vt:lpstr>
      <vt:lpstr>PowerPoint Presentation</vt:lpstr>
      <vt:lpstr>What is the Ecosystem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Worrall</dc:creator>
  <cp:lastModifiedBy>Derek Staples</cp:lastModifiedBy>
  <cp:revision>790</cp:revision>
  <cp:lastPrinted>2015-08-14T00:26:06Z</cp:lastPrinted>
  <dcterms:created xsi:type="dcterms:W3CDTF">2014-03-26T02:52:54Z</dcterms:created>
  <dcterms:modified xsi:type="dcterms:W3CDTF">2016-11-22T05:30:57Z</dcterms:modified>
</cp:coreProperties>
</file>